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6" r:id="rId1"/>
    <p:sldMasterId id="2147483918" r:id="rId2"/>
  </p:sldMasterIdLst>
  <p:notesMasterIdLst>
    <p:notesMasterId r:id="rId44"/>
  </p:notesMasterIdLst>
  <p:sldIdLst>
    <p:sldId id="256" r:id="rId3"/>
    <p:sldId id="257" r:id="rId4"/>
    <p:sldId id="290" r:id="rId5"/>
    <p:sldId id="291" r:id="rId6"/>
    <p:sldId id="293" r:id="rId7"/>
    <p:sldId id="301" r:id="rId8"/>
    <p:sldId id="302" r:id="rId9"/>
    <p:sldId id="304" r:id="rId10"/>
    <p:sldId id="305" r:id="rId11"/>
    <p:sldId id="300" r:id="rId12"/>
    <p:sldId id="292" r:id="rId13"/>
    <p:sldId id="307" r:id="rId14"/>
    <p:sldId id="308" r:id="rId15"/>
    <p:sldId id="295" r:id="rId16"/>
    <p:sldId id="296" r:id="rId17"/>
    <p:sldId id="297" r:id="rId18"/>
    <p:sldId id="298" r:id="rId19"/>
    <p:sldId id="299"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259" r:id="rId33"/>
    <p:sldId id="258" r:id="rId34"/>
    <p:sldId id="260" r:id="rId35"/>
    <p:sldId id="261" r:id="rId36"/>
    <p:sldId id="262" r:id="rId37"/>
    <p:sldId id="263" r:id="rId38"/>
    <p:sldId id="264" r:id="rId39"/>
    <p:sldId id="265" r:id="rId40"/>
    <p:sldId id="266" r:id="rId41"/>
    <p:sldId id="289" r:id="rId42"/>
    <p:sldId id="288" r:id="rId4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0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3" autoAdjust="0"/>
    <p:restoredTop sz="94660"/>
  </p:normalViewPr>
  <p:slideViewPr>
    <p:cSldViewPr snapToGrid="0">
      <p:cViewPr varScale="1">
        <p:scale>
          <a:sx n="81" d="100"/>
          <a:sy n="81" d="100"/>
        </p:scale>
        <p:origin x="72"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84D6AB4-813C-4504-9DFE-3DFFFE2F0123}" type="datetimeFigureOut">
              <a:rPr lang="en-US" smtClean="0"/>
              <a:t>6/16/2021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EAD6F65-580F-410B-A046-AE904D503049}" type="slidenum">
              <a:rPr lang="en-US" smtClean="0"/>
              <a:t>‹#›</a:t>
            </a:fld>
            <a:endParaRPr lang="en-US" dirty="0"/>
          </a:p>
        </p:txBody>
      </p:sp>
    </p:spTree>
    <p:extLst>
      <p:ext uri="{BB962C8B-B14F-4D97-AF65-F5344CB8AC3E}">
        <p14:creationId xmlns:p14="http://schemas.microsoft.com/office/powerpoint/2010/main" val="101326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157A53-317E-427D-8AAF-EEC3B4DC9336}" type="datetime1">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3169274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E64B4-BC2F-43F2-8366-0FEE7615A2C8}" type="datetime1">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192867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257C6-C44C-441C-8B96-356627B84F83}" type="datetime1">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2028660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FBEE0C3-DF26-4E1B-B73B-9981672B1207}" type="datetime1">
              <a:rPr lang="en-US" smtClean="0"/>
              <a:t>6/16/2021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3F58BB2-1D29-49E3-A3B8-5EC5B18C897D}" type="slidenum">
              <a:rPr lang="en-US" smtClean="0"/>
              <a:t>‹#›</a:t>
            </a:fld>
            <a:endParaRPr lang="en-US" dirty="0"/>
          </a:p>
        </p:txBody>
      </p:sp>
    </p:spTree>
    <p:extLst>
      <p:ext uri="{BB962C8B-B14F-4D97-AF65-F5344CB8AC3E}">
        <p14:creationId xmlns:p14="http://schemas.microsoft.com/office/powerpoint/2010/main" val="388120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302F5E-F325-4B8D-B491-252F62950C9C}" type="datetime1">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58BB2-1D29-49E3-A3B8-5EC5B18C897D}" type="slidenum">
              <a:rPr lang="en-US" smtClean="0"/>
              <a:t>‹#›</a:t>
            </a:fld>
            <a:endParaRPr lang="en-US" dirty="0"/>
          </a:p>
        </p:txBody>
      </p:sp>
    </p:spTree>
    <p:extLst>
      <p:ext uri="{BB962C8B-B14F-4D97-AF65-F5344CB8AC3E}">
        <p14:creationId xmlns:p14="http://schemas.microsoft.com/office/powerpoint/2010/main" val="3609880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7CDBB3-842B-4B1B-ABE7-E81D9013660A}" type="datetime1">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58BB2-1D29-49E3-A3B8-5EC5B18C897D}" type="slidenum">
              <a:rPr lang="en-US" smtClean="0"/>
              <a:t>‹#›</a:t>
            </a:fld>
            <a:endParaRPr lang="en-US" dirty="0"/>
          </a:p>
        </p:txBody>
      </p:sp>
    </p:spTree>
    <p:extLst>
      <p:ext uri="{BB962C8B-B14F-4D97-AF65-F5344CB8AC3E}">
        <p14:creationId xmlns:p14="http://schemas.microsoft.com/office/powerpoint/2010/main" val="319559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051ED1-AF8C-48F0-AF43-F3EA2703BA2B}" type="datetime1">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58BB2-1D29-49E3-A3B8-5EC5B18C897D}" type="slidenum">
              <a:rPr lang="en-US" smtClean="0"/>
              <a:t>‹#›</a:t>
            </a:fld>
            <a:endParaRPr lang="en-US" dirty="0"/>
          </a:p>
        </p:txBody>
      </p:sp>
    </p:spTree>
    <p:extLst>
      <p:ext uri="{BB962C8B-B14F-4D97-AF65-F5344CB8AC3E}">
        <p14:creationId xmlns:p14="http://schemas.microsoft.com/office/powerpoint/2010/main" val="3399185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E4CBF2-8CE3-413C-AAEA-86DC0973701B}" type="datetime1">
              <a:rPr lang="en-US" smtClean="0"/>
              <a:t>6/16/2021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F58BB2-1D29-49E3-A3B8-5EC5B18C897D}" type="slidenum">
              <a:rPr lang="en-US" smtClean="0"/>
              <a:t>‹#›</a:t>
            </a:fld>
            <a:endParaRPr lang="en-US" dirty="0"/>
          </a:p>
        </p:txBody>
      </p:sp>
    </p:spTree>
    <p:extLst>
      <p:ext uri="{BB962C8B-B14F-4D97-AF65-F5344CB8AC3E}">
        <p14:creationId xmlns:p14="http://schemas.microsoft.com/office/powerpoint/2010/main" val="6455724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0CF08C-4A16-4C49-B42E-52854AD1DF82}" type="datetime1">
              <a:rPr lang="en-US" smtClean="0"/>
              <a:t>6/16/2021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F58BB2-1D29-49E3-A3B8-5EC5B18C897D}" type="slidenum">
              <a:rPr lang="en-US" smtClean="0"/>
              <a:pPr/>
              <a:t>‹#›</a:t>
            </a:fld>
            <a:endParaRPr lang="en-US" dirty="0"/>
          </a:p>
        </p:txBody>
      </p:sp>
      <p:pic>
        <p:nvPicPr>
          <p:cNvPr id="7" name="Picture 6">
            <a:extLst>
              <a:ext uri="{FF2B5EF4-FFF2-40B4-BE49-F238E27FC236}">
                <a16:creationId xmlns:a16="http://schemas.microsoft.com/office/drawing/2014/main" id="{0705046F-ED57-4C29-9832-BD7113CC3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4013" y="6148874"/>
            <a:ext cx="382497" cy="382497"/>
          </a:xfrm>
          <a:prstGeom prst="rect">
            <a:avLst/>
          </a:prstGeom>
        </p:spPr>
      </p:pic>
    </p:spTree>
    <p:extLst>
      <p:ext uri="{BB962C8B-B14F-4D97-AF65-F5344CB8AC3E}">
        <p14:creationId xmlns:p14="http://schemas.microsoft.com/office/powerpoint/2010/main" val="3560953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C58D7-55D1-4058-817C-E841A8CC569D}" type="datetime1">
              <a:rPr lang="en-US" smtClean="0"/>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F58BB2-1D29-49E3-A3B8-5EC5B18C897D}" type="slidenum">
              <a:rPr lang="en-US" smtClean="0"/>
              <a:t>‹#›</a:t>
            </a:fld>
            <a:endParaRPr lang="en-US" dirty="0"/>
          </a:p>
        </p:txBody>
      </p:sp>
    </p:spTree>
    <p:extLst>
      <p:ext uri="{BB962C8B-B14F-4D97-AF65-F5344CB8AC3E}">
        <p14:creationId xmlns:p14="http://schemas.microsoft.com/office/powerpoint/2010/main" val="2507638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CFCBE21D-E59B-416C-9F44-F195C7048E4F}" type="datetime1">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3F58BB2-1D29-49E3-A3B8-5EC5B18C897D}" type="slidenum">
              <a:rPr lang="en-US" smtClean="0"/>
              <a:t>‹#›</a:t>
            </a:fld>
            <a:endParaRPr lang="en-US" dirty="0"/>
          </a:p>
        </p:txBody>
      </p:sp>
    </p:spTree>
    <p:extLst>
      <p:ext uri="{BB962C8B-B14F-4D97-AF65-F5344CB8AC3E}">
        <p14:creationId xmlns:p14="http://schemas.microsoft.com/office/powerpoint/2010/main" val="3362451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5F286-D496-4197-BB5B-9D3C25DFFB55}" type="datetime1">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2355812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9415C89-B4EB-4BC4-9501-3858D2D81CC7}" type="datetime1">
              <a:rPr lang="en-US" smtClean="0"/>
              <a:t>6/16/2021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3F58BB2-1D29-49E3-A3B8-5EC5B18C897D}" type="slidenum">
              <a:rPr lang="en-US" smtClean="0"/>
              <a:t>‹#›</a:t>
            </a:fld>
            <a:endParaRPr lang="en-US" dirty="0"/>
          </a:p>
        </p:txBody>
      </p:sp>
    </p:spTree>
    <p:extLst>
      <p:ext uri="{BB962C8B-B14F-4D97-AF65-F5344CB8AC3E}">
        <p14:creationId xmlns:p14="http://schemas.microsoft.com/office/powerpoint/2010/main" val="2536493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588973-3232-4680-99AE-5E8E0C6A9CAF}" type="datetime1">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58BB2-1D29-49E3-A3B8-5EC5B18C897D}" type="slidenum">
              <a:rPr lang="en-US" smtClean="0"/>
              <a:t>‹#›</a:t>
            </a:fld>
            <a:endParaRPr lang="en-US" dirty="0"/>
          </a:p>
        </p:txBody>
      </p:sp>
    </p:spTree>
    <p:extLst>
      <p:ext uri="{BB962C8B-B14F-4D97-AF65-F5344CB8AC3E}">
        <p14:creationId xmlns:p14="http://schemas.microsoft.com/office/powerpoint/2010/main" val="1588889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520DE-91A0-4592-AAB2-ACD5FFE37E95}" type="datetime1">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58BB2-1D29-49E3-A3B8-5EC5B18C897D}" type="slidenum">
              <a:rPr lang="en-US" smtClean="0"/>
              <a:t>‹#›</a:t>
            </a:fld>
            <a:endParaRPr lang="en-US" dirty="0"/>
          </a:p>
        </p:txBody>
      </p:sp>
    </p:spTree>
    <p:extLst>
      <p:ext uri="{BB962C8B-B14F-4D97-AF65-F5344CB8AC3E}">
        <p14:creationId xmlns:p14="http://schemas.microsoft.com/office/powerpoint/2010/main" val="301810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D5FC79-C234-4DAB-AC11-DD9FB8403DAB}" type="datetime1">
              <a:rPr lang="en-US" smtClean="0"/>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3678430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2B178-88BA-4D12-B207-E7D63414ABE4}" type="datetime1">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1915150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AF9EB2-4F79-4805-8DC4-843E7DF4E3D4}" type="datetime1">
              <a:rPr lang="en-US" smtClean="0"/>
              <a:t>6/16/2021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698099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2812D0-294A-4D32-8ACC-81E53361109C}" type="datetime1">
              <a:rPr lang="en-US" smtClean="0"/>
              <a:t>6/16/2021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2799903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616A3-C687-48A4-8552-F2741F373E45}" type="datetime1">
              <a:rPr lang="en-US" smtClean="0"/>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3280857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D3E81A-027C-4336-833C-9CEEEDB43DA8}" type="datetime1">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1148751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25377-CEBB-4FFA-A097-C5D94D461EEB}" type="datetime1">
              <a:rPr lang="en-US" smtClean="0"/>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A86174-52EA-47F5-BB2E-6B9818F1517A}" type="slidenum">
              <a:rPr lang="en-US" smtClean="0"/>
              <a:t>‹#›</a:t>
            </a:fld>
            <a:endParaRPr lang="en-US" dirty="0"/>
          </a:p>
        </p:txBody>
      </p:sp>
    </p:spTree>
    <p:extLst>
      <p:ext uri="{BB962C8B-B14F-4D97-AF65-F5344CB8AC3E}">
        <p14:creationId xmlns:p14="http://schemas.microsoft.com/office/powerpoint/2010/main" val="3402216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CAFE1-26B2-40E3-9D60-982A1F6EB0A8}" type="datetime1">
              <a:rPr lang="en-US" smtClean="0"/>
              <a:t>6/16/2021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86174-52EA-47F5-BB2E-6B9818F1517A}" type="slidenum">
              <a:rPr lang="en-US" smtClean="0"/>
              <a:t>‹#›</a:t>
            </a:fld>
            <a:endParaRPr lang="en-US" dirty="0"/>
          </a:p>
        </p:txBody>
      </p:sp>
    </p:spTree>
    <p:extLst>
      <p:ext uri="{BB962C8B-B14F-4D97-AF65-F5344CB8AC3E}">
        <p14:creationId xmlns:p14="http://schemas.microsoft.com/office/powerpoint/2010/main" val="3766481851"/>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B277BB2-CCEB-4E0B-A2B0-FED026A0B2E5}" type="datetime1">
              <a:rPr lang="en-US" smtClean="0"/>
              <a:t>6/16/2021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3F58BB2-1D29-49E3-A3B8-5EC5B18C897D}" type="slidenum">
              <a:rPr lang="en-US" smtClean="0"/>
              <a:t>‹#›</a:t>
            </a:fld>
            <a:endParaRPr lang="en-US" dirty="0"/>
          </a:p>
        </p:txBody>
      </p:sp>
    </p:spTree>
    <p:extLst>
      <p:ext uri="{BB962C8B-B14F-4D97-AF65-F5344CB8AC3E}">
        <p14:creationId xmlns:p14="http://schemas.microsoft.com/office/powerpoint/2010/main" val="157655131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mailto:Margaret.Carlson@doa.ri.gov" TargetMode="External"/><Relationship Id="rId2" Type="http://schemas.openxmlformats.org/officeDocument/2006/relationships/hyperlink" Target="mailto:dennis.hoyle@rioag.gov" TargetMode="External"/><Relationship Id="rId1" Type="http://schemas.openxmlformats.org/officeDocument/2006/relationships/slideLayout" Target="../slideLayouts/slideLayout13.xml"/><Relationship Id="rId4" Type="http://schemas.openxmlformats.org/officeDocument/2006/relationships/hyperlink" Target="mailto:Gail.LaPoint@doa.ri.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419878"/>
            <a:ext cx="10782300" cy="3886891"/>
          </a:xfrm>
          <a:solidFill>
            <a:schemeClr val="accent1">
              <a:lumMod val="20000"/>
              <a:lumOff val="80000"/>
            </a:schemeClr>
          </a:solidFill>
          <a:ln w="31750" cmpd="thinThick">
            <a:solidFill>
              <a:schemeClr val="tx2"/>
            </a:solidFill>
          </a:ln>
        </p:spPr>
        <p:txBody>
          <a:bodyPr>
            <a:normAutofit fontScale="90000"/>
          </a:bodyPr>
          <a:lstStyle/>
          <a:p>
            <a:pPr algn="r"/>
            <a:br>
              <a:rPr lang="en-US" sz="4800" b="1" dirty="0">
                <a:solidFill>
                  <a:schemeClr val="accent4">
                    <a:lumMod val="50000"/>
                  </a:schemeClr>
                </a:solidFill>
                <a:latin typeface="Arial Narrow" panose="020B0606020202030204" pitchFamily="34" charset="0"/>
              </a:rPr>
            </a:br>
            <a:br>
              <a:rPr lang="en-US" sz="4800" b="1" dirty="0">
                <a:solidFill>
                  <a:schemeClr val="accent4">
                    <a:lumMod val="50000"/>
                  </a:schemeClr>
                </a:solidFill>
                <a:latin typeface="Arial Narrow" panose="020B0606020202030204" pitchFamily="34" charset="0"/>
              </a:rPr>
            </a:br>
            <a:br>
              <a:rPr lang="en-US" sz="4800" b="1" dirty="0">
                <a:solidFill>
                  <a:schemeClr val="accent4">
                    <a:lumMod val="50000"/>
                  </a:schemeClr>
                </a:solidFill>
                <a:latin typeface="Arial Narrow" panose="020B0606020202030204" pitchFamily="34" charset="0"/>
              </a:rPr>
            </a:br>
            <a:br>
              <a:rPr lang="en-US" sz="4800" b="1" dirty="0">
                <a:solidFill>
                  <a:schemeClr val="accent4">
                    <a:lumMod val="50000"/>
                  </a:schemeClr>
                </a:solidFill>
                <a:latin typeface="Arial Narrow" panose="020B0606020202030204" pitchFamily="34" charset="0"/>
              </a:rPr>
            </a:br>
            <a:br>
              <a:rPr lang="en-US" sz="4800" b="1" dirty="0">
                <a:solidFill>
                  <a:schemeClr val="accent4">
                    <a:lumMod val="50000"/>
                  </a:schemeClr>
                </a:solidFill>
                <a:latin typeface="Arial Narrow" panose="020B0606020202030204" pitchFamily="34" charset="0"/>
              </a:rPr>
            </a:br>
            <a:br>
              <a:rPr lang="en-US" sz="4800" b="1" dirty="0">
                <a:solidFill>
                  <a:schemeClr val="accent4">
                    <a:lumMod val="50000"/>
                  </a:schemeClr>
                </a:solidFill>
                <a:latin typeface="Arial Narrow" panose="020B0606020202030204" pitchFamily="34" charset="0"/>
              </a:rPr>
            </a:br>
            <a:br>
              <a:rPr lang="en-US" sz="4800" b="1" dirty="0">
                <a:solidFill>
                  <a:schemeClr val="accent4">
                    <a:lumMod val="50000"/>
                  </a:schemeClr>
                </a:solidFill>
                <a:latin typeface="Arial Narrow" panose="020B0606020202030204" pitchFamily="34" charset="0"/>
              </a:rPr>
            </a:br>
            <a:br>
              <a:rPr lang="en-US" sz="4800" b="1" dirty="0">
                <a:solidFill>
                  <a:schemeClr val="accent4">
                    <a:lumMod val="50000"/>
                  </a:schemeClr>
                </a:solidFill>
                <a:latin typeface="Arial Narrow" panose="020B0606020202030204" pitchFamily="34" charset="0"/>
              </a:rPr>
            </a:br>
            <a:r>
              <a:rPr lang="en-US" sz="3600" b="1" dirty="0">
                <a:solidFill>
                  <a:srgbClr val="002060"/>
                </a:solidFill>
                <a:latin typeface="Arial Narrow" panose="020B0606020202030204" pitchFamily="34" charset="0"/>
              </a:rPr>
              <a:t>State of Rhode Island   </a:t>
            </a:r>
            <a:br>
              <a:rPr lang="en-US" sz="4800" b="1" dirty="0">
                <a:solidFill>
                  <a:srgbClr val="00B0F0"/>
                </a:solidFill>
                <a:latin typeface="Arial Narrow" panose="020B0606020202030204" pitchFamily="34" charset="0"/>
              </a:rPr>
            </a:br>
            <a:r>
              <a:rPr lang="en-US" sz="3100" b="1" dirty="0">
                <a:solidFill>
                  <a:srgbClr val="00B0F0"/>
                </a:solidFill>
                <a:latin typeface="Arial Narrow" panose="020B0606020202030204" pitchFamily="34" charset="0"/>
              </a:rPr>
              <a:t>CFO Training</a:t>
            </a:r>
            <a:br>
              <a:rPr lang="en-US" sz="3100" b="1" dirty="0">
                <a:solidFill>
                  <a:srgbClr val="00B0F0"/>
                </a:solidFill>
                <a:latin typeface="Arial Narrow" panose="020B0606020202030204" pitchFamily="34" charset="0"/>
              </a:rPr>
            </a:br>
            <a:r>
              <a:rPr lang="en-US" sz="4800" b="1" dirty="0">
                <a:solidFill>
                  <a:srgbClr val="00B0F0"/>
                </a:solidFill>
                <a:latin typeface="Arial Narrow" panose="020B0606020202030204" pitchFamily="34" charset="0"/>
              </a:rPr>
              <a:t>  </a:t>
            </a:r>
            <a:br>
              <a:rPr lang="en-US" sz="4800" b="1" dirty="0">
                <a:solidFill>
                  <a:srgbClr val="00B0F0"/>
                </a:solidFill>
                <a:latin typeface="Arial Narrow" panose="020B0606020202030204" pitchFamily="34" charset="0"/>
              </a:rPr>
            </a:br>
            <a:r>
              <a:rPr lang="en-US" sz="4800" b="1" dirty="0">
                <a:solidFill>
                  <a:srgbClr val="00B0F0"/>
                </a:solidFill>
                <a:latin typeface="Arial Narrow" panose="020B0606020202030204" pitchFamily="34" charset="0"/>
              </a:rPr>
              <a:t>Service Organization </a:t>
            </a:r>
            <a:br>
              <a:rPr lang="en-US" sz="4800" b="1" dirty="0">
                <a:solidFill>
                  <a:srgbClr val="00B0F0"/>
                </a:solidFill>
                <a:latin typeface="Arial Narrow" panose="020B0606020202030204" pitchFamily="34" charset="0"/>
              </a:rPr>
            </a:br>
            <a:r>
              <a:rPr lang="en-US" sz="4800" b="1" dirty="0">
                <a:solidFill>
                  <a:srgbClr val="00B0F0"/>
                </a:solidFill>
                <a:latin typeface="Arial Narrow" panose="020B0606020202030204" pitchFamily="34" charset="0"/>
              </a:rPr>
              <a:t>Control Reports </a:t>
            </a:r>
            <a:br>
              <a:rPr lang="en-US" sz="4800" b="1" dirty="0">
                <a:solidFill>
                  <a:srgbClr val="00B0F0"/>
                </a:solidFill>
                <a:latin typeface="Arial Narrow" panose="020B0606020202030204" pitchFamily="34" charset="0"/>
              </a:rPr>
            </a:br>
            <a:br>
              <a:rPr lang="en-US" sz="4800" b="1" dirty="0">
                <a:solidFill>
                  <a:srgbClr val="00B0F0"/>
                </a:solidFill>
                <a:latin typeface="Arial Narrow" panose="020B0606020202030204" pitchFamily="34" charset="0"/>
              </a:rPr>
            </a:br>
            <a:r>
              <a:rPr lang="en-US" sz="2800" b="1" dirty="0">
                <a:solidFill>
                  <a:srgbClr val="002060"/>
                </a:solidFill>
                <a:latin typeface="Arial Narrow" panose="020B0606020202030204" pitchFamily="34" charset="0"/>
              </a:rPr>
              <a:t>June 17, 2021</a:t>
            </a:r>
            <a:br>
              <a:rPr lang="en-US" sz="3100" b="1" dirty="0">
                <a:solidFill>
                  <a:srgbClr val="00B0F0"/>
                </a:solidFill>
                <a:latin typeface="Arial Narrow" panose="020B0606020202030204" pitchFamily="34" charset="0"/>
              </a:rPr>
            </a:br>
            <a:endParaRPr lang="en-US" sz="3100" dirty="0">
              <a:latin typeface="Arial Narrow" panose="020B0606020202030204" pitchFamily="34" charset="0"/>
            </a:endParaRPr>
          </a:p>
        </p:txBody>
      </p:sp>
      <p:sp>
        <p:nvSpPr>
          <p:cNvPr id="3" name="Subtitle 2"/>
          <p:cNvSpPr>
            <a:spLocks noGrp="1"/>
          </p:cNvSpPr>
          <p:nvPr>
            <p:ph type="subTitle" idx="1"/>
          </p:nvPr>
        </p:nvSpPr>
        <p:spPr>
          <a:xfrm>
            <a:off x="603504" y="4665305"/>
            <a:ext cx="10782300" cy="1772817"/>
          </a:xfrm>
          <a:solidFill>
            <a:schemeClr val="accent1">
              <a:lumMod val="60000"/>
              <a:lumOff val="40000"/>
            </a:schemeClr>
          </a:solidFill>
          <a:ln w="19050">
            <a:solidFill>
              <a:schemeClr val="tx2"/>
            </a:solidFill>
          </a:ln>
        </p:spPr>
        <p:txBody>
          <a:bodyPr>
            <a:normAutofit/>
          </a:bodyPr>
          <a:lstStyle/>
          <a:p>
            <a:pPr lvl="1"/>
            <a:endParaRPr lang="en-US" b="1" dirty="0"/>
          </a:p>
          <a:p>
            <a:pPr lvl="1"/>
            <a:r>
              <a:rPr lang="en-US" b="1" dirty="0"/>
              <a:t>Office of the Auditor General</a:t>
            </a:r>
          </a:p>
          <a:p>
            <a:pPr lvl="1"/>
            <a:r>
              <a:rPr lang="en-US" b="1" dirty="0"/>
              <a:t>Department of Administration – Office of Accounts and Control </a:t>
            </a:r>
            <a:r>
              <a:rPr lang="en-US" dirty="0"/>
              <a:t> </a:t>
            </a:r>
          </a:p>
          <a:p>
            <a:pPr lvl="1"/>
            <a:r>
              <a:rPr lang="en-US" sz="1800" dirty="0"/>
              <a:t>State of Rhode Island</a:t>
            </a:r>
          </a:p>
        </p:txBody>
      </p:sp>
      <p:pic>
        <p:nvPicPr>
          <p:cNvPr id="4" name="Picture 3">
            <a:extLst>
              <a:ext uri="{FF2B5EF4-FFF2-40B4-BE49-F238E27FC236}">
                <a16:creationId xmlns:a16="http://schemas.microsoft.com/office/drawing/2014/main" id="{8EEC3EB5-A6C3-4A43-99F5-51DFC32D0EE7}"/>
              </a:ext>
            </a:extLst>
          </p:cNvPr>
          <p:cNvPicPr>
            <a:picLocks noChangeAspect="1"/>
          </p:cNvPicPr>
          <p:nvPr/>
        </p:nvPicPr>
        <p:blipFill>
          <a:blip r:embed="rId2"/>
          <a:stretch>
            <a:fillRect/>
          </a:stretch>
        </p:blipFill>
        <p:spPr>
          <a:xfrm>
            <a:off x="1062447" y="803430"/>
            <a:ext cx="5351768" cy="3098010"/>
          </a:xfrm>
          <a:prstGeom prst="rect">
            <a:avLst/>
          </a:prstGeom>
          <a:ln w="25400">
            <a:solidFill>
              <a:srgbClr val="00B0F0"/>
            </a:solidFill>
          </a:ln>
        </p:spPr>
      </p:pic>
    </p:spTree>
    <p:extLst>
      <p:ext uri="{BB962C8B-B14F-4D97-AF65-F5344CB8AC3E}">
        <p14:creationId xmlns:p14="http://schemas.microsoft.com/office/powerpoint/2010/main" val="2182415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2BC44-EFBF-4EA3-BC10-3FAB04526873}"/>
              </a:ext>
            </a:extLst>
          </p:cNvPr>
          <p:cNvSpPr>
            <a:spLocks noGrp="1"/>
          </p:cNvSpPr>
          <p:nvPr>
            <p:ph type="title"/>
          </p:nvPr>
        </p:nvSpPr>
        <p:spPr>
          <a:xfrm>
            <a:off x="657224" y="499533"/>
            <a:ext cx="10772775" cy="708165"/>
          </a:xfrm>
        </p:spPr>
        <p:txBody>
          <a:bodyPr>
            <a:normAutofit/>
          </a:bodyPr>
          <a:lstStyle/>
          <a:p>
            <a:r>
              <a:rPr lang="en-US" sz="3600" b="1" i="1" dirty="0">
                <a:solidFill>
                  <a:srgbClr val="0070C0"/>
                </a:solidFill>
                <a:latin typeface="Arial Narrow" panose="020B0606020202030204" pitchFamily="34" charset="0"/>
              </a:rPr>
              <a:t>Management’s responsibility for internal control</a:t>
            </a:r>
          </a:p>
        </p:txBody>
      </p:sp>
      <p:sp>
        <p:nvSpPr>
          <p:cNvPr id="3" name="Content Placeholder 2">
            <a:extLst>
              <a:ext uri="{FF2B5EF4-FFF2-40B4-BE49-F238E27FC236}">
                <a16:creationId xmlns:a16="http://schemas.microsoft.com/office/drawing/2014/main" id="{15A0FEFC-8B16-4055-952A-14858D38A764}"/>
              </a:ext>
            </a:extLst>
          </p:cNvPr>
          <p:cNvSpPr>
            <a:spLocks noGrp="1"/>
          </p:cNvSpPr>
          <p:nvPr>
            <p:ph idx="1"/>
          </p:nvPr>
        </p:nvSpPr>
        <p:spPr>
          <a:xfrm>
            <a:off x="676656" y="1207698"/>
            <a:ext cx="10753725" cy="4995139"/>
          </a:xfrm>
          <a:solidFill>
            <a:schemeClr val="accent1">
              <a:lumMod val="20000"/>
              <a:lumOff val="80000"/>
            </a:schemeClr>
          </a:solidFill>
        </p:spPr>
        <p:txBody>
          <a:bodyPr>
            <a:normAutofit fontScale="85000" lnSpcReduction="20000"/>
          </a:bodyPr>
          <a:lstStyle/>
          <a:p>
            <a:pPr marL="0" indent="0">
              <a:buNone/>
            </a:pPr>
            <a:r>
              <a:rPr lang="en-US" sz="2100" b="1" dirty="0">
                <a:latin typeface="Arial Narrow" panose="020B0606020202030204" pitchFamily="34" charset="0"/>
              </a:rPr>
              <a:t>Management has responsibility for ensuring: </a:t>
            </a:r>
          </a:p>
          <a:p>
            <a:pPr marL="461963" indent="0">
              <a:buAutoNum type="arabicParenBoth"/>
            </a:pPr>
            <a:r>
              <a:rPr lang="en-US" sz="1800" b="1" dirty="0">
                <a:latin typeface="Arial Narrow" panose="020B0606020202030204" pitchFamily="34" charset="0"/>
              </a:rPr>
              <a:t>  the adequacy of the design of internal controls, and </a:t>
            </a:r>
          </a:p>
          <a:p>
            <a:pPr marL="461963" indent="0">
              <a:buAutoNum type="arabicParenBoth"/>
            </a:pPr>
            <a:r>
              <a:rPr lang="en-US" sz="1800" b="1" dirty="0">
                <a:latin typeface="Arial Narrow" panose="020B0606020202030204" pitchFamily="34" charset="0"/>
              </a:rPr>
              <a:t>  controls are in place and operating effectively.    </a:t>
            </a:r>
          </a:p>
          <a:p>
            <a:pPr marL="461963" indent="0">
              <a:buNone/>
            </a:pPr>
            <a:r>
              <a:rPr lang="en-US" sz="1800" b="1" dirty="0">
                <a:latin typeface="Arial Narrow" panose="020B0606020202030204" pitchFamily="34" charset="0"/>
              </a:rPr>
              <a:t>This includes ensuring controls are in place and operating effectively for functions performed by vendors/contractors/fiscal agents. </a:t>
            </a:r>
          </a:p>
          <a:p>
            <a:pPr marL="0" indent="0">
              <a:buNone/>
            </a:pPr>
            <a:endParaRPr lang="en-US" sz="1800" dirty="0">
              <a:latin typeface="Arial Narrow" panose="020B0606020202030204" pitchFamily="34" charset="0"/>
            </a:endParaRPr>
          </a:p>
          <a:p>
            <a:pPr marL="461963" indent="-461963">
              <a:buFont typeface="Wingdings" panose="05000000000000000000" pitchFamily="2" charset="2"/>
              <a:buChar char="§"/>
            </a:pPr>
            <a:r>
              <a:rPr lang="en-US" sz="2100" dirty="0">
                <a:latin typeface="Arial Narrow" panose="020B0606020202030204" pitchFamily="34" charset="0"/>
              </a:rPr>
              <a:t>This focus on SOC reports and how they should be used in that overall monitoring process is part of an ongoing multi-year objective of having management document and monitor its control structure.</a:t>
            </a:r>
          </a:p>
          <a:p>
            <a:pPr marL="461963" indent="-461963">
              <a:buFont typeface="Wingdings" panose="05000000000000000000" pitchFamily="2" charset="2"/>
              <a:buChar char="§"/>
            </a:pPr>
            <a:endParaRPr lang="en-US" sz="2100" dirty="0">
              <a:latin typeface="Arial Narrow" panose="020B0606020202030204" pitchFamily="34" charset="0"/>
            </a:endParaRPr>
          </a:p>
          <a:p>
            <a:pPr marL="461963" indent="-461963">
              <a:buFont typeface="Wingdings" panose="05000000000000000000" pitchFamily="2" charset="2"/>
              <a:buChar char="§"/>
            </a:pPr>
            <a:r>
              <a:rPr lang="en-US" sz="2100" dirty="0">
                <a:latin typeface="Arial Narrow" panose="020B0606020202030204" pitchFamily="34" charset="0"/>
              </a:rPr>
              <a:t>GAO’s “Green Book”, </a:t>
            </a:r>
            <a:r>
              <a:rPr lang="en-US" sz="2100" i="1" dirty="0">
                <a:latin typeface="Arial Narrow" panose="020B0606020202030204" pitchFamily="34" charset="0"/>
              </a:rPr>
              <a:t>Standards for Internal Control in the Federal Government </a:t>
            </a:r>
            <a:r>
              <a:rPr lang="en-US" sz="2100" dirty="0">
                <a:latin typeface="Arial Narrow" panose="020B0606020202030204" pitchFamily="34" charset="0"/>
              </a:rPr>
              <a:t>tailors the COSO internal control framework to the public environment.  The “Green Book” is required for federal agencies and can be useful to other governments when applying COSO principles.</a:t>
            </a:r>
          </a:p>
          <a:p>
            <a:pPr marL="461963" indent="-461963">
              <a:buFont typeface="Wingdings" panose="05000000000000000000" pitchFamily="2" charset="2"/>
              <a:buChar char="§"/>
            </a:pPr>
            <a:endParaRPr lang="en-US" sz="2100" dirty="0">
              <a:latin typeface="Arial Narrow" panose="020B0606020202030204" pitchFamily="34" charset="0"/>
            </a:endParaRPr>
          </a:p>
          <a:p>
            <a:pPr marL="461963" indent="-461963">
              <a:buFont typeface="Wingdings" panose="05000000000000000000" pitchFamily="2" charset="2"/>
              <a:buChar char="§"/>
            </a:pPr>
            <a:r>
              <a:rPr lang="en-US" sz="2100" dirty="0">
                <a:latin typeface="Arial Narrow" panose="020B0606020202030204" pitchFamily="34" charset="0"/>
              </a:rPr>
              <a:t>An internal control framework, such as COSO and/or the Green Book, provides an overall structure for management to design, document, and monitor its internal control policies and procedures.  </a:t>
            </a:r>
          </a:p>
          <a:p>
            <a:pPr marL="0" indent="0">
              <a:buNone/>
            </a:pPr>
            <a:r>
              <a:rPr lang="en-US" sz="2100" dirty="0">
                <a:latin typeface="Arial Narrow" panose="020B0606020202030204" pitchFamily="34" charset="0"/>
              </a:rPr>
              <a:t> </a:t>
            </a:r>
          </a:p>
          <a:p>
            <a:pPr marL="461963" indent="-461963">
              <a:buFont typeface="Wingdings" panose="05000000000000000000" pitchFamily="2" charset="2"/>
              <a:buChar char="§"/>
            </a:pPr>
            <a:r>
              <a:rPr lang="en-US" sz="2100" dirty="0">
                <a:latin typeface="Arial Narrow" panose="020B0606020202030204" pitchFamily="34" charset="0"/>
              </a:rPr>
              <a:t>The absence of risk assessment and monitoring procedures could lead to significant control deficiencies not being detected and corrected on a timely basis.</a:t>
            </a:r>
          </a:p>
          <a:p>
            <a:pPr>
              <a:buFont typeface="Arial" panose="020B0604020202020204" pitchFamily="34" charset="0"/>
              <a:buChar char="•"/>
            </a:pPr>
            <a:endParaRPr lang="en-US" sz="1800" dirty="0">
              <a:latin typeface="Arial Narrow" panose="020B0606020202030204" pitchFamily="34" charset="0"/>
            </a:endParaRPr>
          </a:p>
          <a:p>
            <a:endParaRPr lang="en-US" sz="1600" dirty="0"/>
          </a:p>
        </p:txBody>
      </p:sp>
      <p:sp>
        <p:nvSpPr>
          <p:cNvPr id="4" name="Slide Number Placeholder 3">
            <a:extLst>
              <a:ext uri="{FF2B5EF4-FFF2-40B4-BE49-F238E27FC236}">
                <a16:creationId xmlns:a16="http://schemas.microsoft.com/office/drawing/2014/main" id="{28D83785-209F-418F-9D00-9BBD671F1B94}"/>
              </a:ext>
            </a:extLst>
          </p:cNvPr>
          <p:cNvSpPr>
            <a:spLocks noGrp="1"/>
          </p:cNvSpPr>
          <p:nvPr>
            <p:ph type="sldNum" sz="quarter" idx="12"/>
          </p:nvPr>
        </p:nvSpPr>
        <p:spPr/>
        <p:txBody>
          <a:bodyPr/>
          <a:lstStyle/>
          <a:p>
            <a:fld id="{93F58BB2-1D29-49E3-A3B8-5EC5B18C897D}" type="slidenum">
              <a:rPr lang="en-US" smtClean="0"/>
              <a:t>10</a:t>
            </a:fld>
            <a:endParaRPr lang="en-US" dirty="0"/>
          </a:p>
        </p:txBody>
      </p:sp>
    </p:spTree>
    <p:extLst>
      <p:ext uri="{BB962C8B-B14F-4D97-AF65-F5344CB8AC3E}">
        <p14:creationId xmlns:p14="http://schemas.microsoft.com/office/powerpoint/2010/main" val="2101959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31E6-4960-46F1-817B-8BC2F1691C98}"/>
              </a:ext>
            </a:extLst>
          </p:cNvPr>
          <p:cNvSpPr>
            <a:spLocks noGrp="1"/>
          </p:cNvSpPr>
          <p:nvPr>
            <p:ph type="title"/>
          </p:nvPr>
        </p:nvSpPr>
        <p:spPr>
          <a:xfrm>
            <a:off x="657224" y="499534"/>
            <a:ext cx="10772775" cy="867354"/>
          </a:xfrm>
        </p:spPr>
        <p:txBody>
          <a:bodyPr>
            <a:normAutofit/>
          </a:bodyPr>
          <a:lstStyle/>
          <a:p>
            <a:r>
              <a:rPr lang="en-US" sz="3600" b="1" i="1" dirty="0">
                <a:solidFill>
                  <a:srgbClr val="0070C0"/>
                </a:solidFill>
                <a:latin typeface="Arial Narrow" panose="020B0606020202030204" pitchFamily="34" charset="0"/>
              </a:rPr>
              <a:t>OAG audit findings related to SOC reports</a:t>
            </a:r>
          </a:p>
        </p:txBody>
      </p:sp>
      <p:sp>
        <p:nvSpPr>
          <p:cNvPr id="3" name="Content Placeholder 2">
            <a:extLst>
              <a:ext uri="{FF2B5EF4-FFF2-40B4-BE49-F238E27FC236}">
                <a16:creationId xmlns:a16="http://schemas.microsoft.com/office/drawing/2014/main" id="{30E59F1A-A4C2-42FE-B899-A8F91278D632}"/>
              </a:ext>
            </a:extLst>
          </p:cNvPr>
          <p:cNvSpPr>
            <a:spLocks noGrp="1"/>
          </p:cNvSpPr>
          <p:nvPr>
            <p:ph idx="1"/>
          </p:nvPr>
        </p:nvSpPr>
        <p:spPr>
          <a:xfrm>
            <a:off x="676656" y="1636776"/>
            <a:ext cx="10753725" cy="4581144"/>
          </a:xfrm>
          <a:solidFill>
            <a:schemeClr val="accent1">
              <a:lumMod val="20000"/>
              <a:lumOff val="80000"/>
            </a:schemeClr>
          </a:solidFill>
        </p:spPr>
        <p:txBody>
          <a:bodyPr/>
          <a:lstStyle/>
          <a:p>
            <a:r>
              <a:rPr lang="en-US" b="1" i="1" dirty="0">
                <a:latin typeface="Arial Narrow" panose="020B0606020202030204" pitchFamily="34" charset="0"/>
              </a:rPr>
              <a:t>Finding – 2020-006 </a:t>
            </a:r>
            <a:r>
              <a:rPr lang="en-US" dirty="0">
                <a:latin typeface="Arial Narrow" panose="020B0606020202030204" pitchFamily="34" charset="0"/>
              </a:rPr>
              <a:t>– </a:t>
            </a:r>
            <a:r>
              <a:rPr lang="en-US" sz="2000" i="1" dirty="0">
                <a:latin typeface="Arial Narrow" panose="020B0606020202030204" pitchFamily="34" charset="0"/>
              </a:rPr>
              <a:t>Comprehensive Documentation of the State’s Internal Control Structure Consistent with the Revised Internal Control Framework</a:t>
            </a:r>
          </a:p>
          <a:p>
            <a:endParaRPr lang="en-US" sz="2000" i="1" dirty="0">
              <a:latin typeface="Arial Narrow" panose="020B0606020202030204" pitchFamily="34" charset="0"/>
            </a:endParaRPr>
          </a:p>
          <a:p>
            <a:pPr marL="804862" indent="-342900">
              <a:buFont typeface="Wingdings" panose="05000000000000000000" pitchFamily="2" charset="2"/>
              <a:buChar char="§"/>
            </a:pPr>
            <a:r>
              <a:rPr lang="en-US" sz="2000" dirty="0">
                <a:latin typeface="Arial Narrow" panose="020B0606020202030204" pitchFamily="34" charset="0"/>
              </a:rPr>
              <a:t>Finding includes discussion of making better use of SOC reports within the need for comprehensive documentation of the State’s internal controls.</a:t>
            </a:r>
          </a:p>
          <a:p>
            <a:endParaRPr lang="en-US" dirty="0">
              <a:latin typeface="Arial Narrow" panose="020B0606020202030204" pitchFamily="34" charset="0"/>
            </a:endParaRPr>
          </a:p>
          <a:p>
            <a:r>
              <a:rPr lang="en-US" b="1" i="1" dirty="0">
                <a:latin typeface="Arial Narrow" panose="020B0606020202030204" pitchFamily="34" charset="0"/>
              </a:rPr>
              <a:t>Finding – 2020-014 </a:t>
            </a:r>
            <a:r>
              <a:rPr lang="en-US" dirty="0">
                <a:latin typeface="Arial Narrow" panose="020B0606020202030204" pitchFamily="34" charset="0"/>
              </a:rPr>
              <a:t>– </a:t>
            </a:r>
            <a:r>
              <a:rPr lang="en-US" sz="2000" i="1" dirty="0">
                <a:latin typeface="Arial Narrow" panose="020B0606020202030204" pitchFamily="34" charset="0"/>
              </a:rPr>
              <a:t>Information Technology – Comprehensive Information Systems Security Policies and Procedures and Periodic Risk Assessments</a:t>
            </a:r>
          </a:p>
          <a:p>
            <a:endParaRPr lang="en-US" sz="2000" i="1" dirty="0">
              <a:latin typeface="Arial Narrow" panose="020B0606020202030204" pitchFamily="34" charset="0"/>
            </a:endParaRPr>
          </a:p>
          <a:p>
            <a:pPr marL="914400" indent="-452438">
              <a:buFont typeface="Wingdings" panose="05000000000000000000" pitchFamily="2" charset="2"/>
              <a:buChar char="§"/>
            </a:pPr>
            <a:r>
              <a:rPr lang="en-US" sz="2000" dirty="0">
                <a:latin typeface="Arial Narrow" panose="020B0606020202030204" pitchFamily="34" charset="0"/>
              </a:rPr>
              <a:t>Finding similarly discusses making use of SOC reports within IT monitoring and risk assessment.</a:t>
            </a:r>
          </a:p>
          <a:p>
            <a:endParaRPr lang="en-US" sz="2000" i="1"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2D0E6FD0-7008-44D2-8534-684C9B7D5210}"/>
              </a:ext>
            </a:extLst>
          </p:cNvPr>
          <p:cNvSpPr>
            <a:spLocks noGrp="1"/>
          </p:cNvSpPr>
          <p:nvPr>
            <p:ph type="sldNum" sz="quarter" idx="12"/>
          </p:nvPr>
        </p:nvSpPr>
        <p:spPr/>
        <p:txBody>
          <a:bodyPr/>
          <a:lstStyle/>
          <a:p>
            <a:fld id="{93F58BB2-1D29-49E3-A3B8-5EC5B18C897D}" type="slidenum">
              <a:rPr lang="en-US" smtClean="0"/>
              <a:t>11</a:t>
            </a:fld>
            <a:endParaRPr lang="en-US" dirty="0"/>
          </a:p>
        </p:txBody>
      </p:sp>
    </p:spTree>
    <p:extLst>
      <p:ext uri="{BB962C8B-B14F-4D97-AF65-F5344CB8AC3E}">
        <p14:creationId xmlns:p14="http://schemas.microsoft.com/office/powerpoint/2010/main" val="4070079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DA62-A28A-4A23-B0B5-097C558FE59A}"/>
              </a:ext>
            </a:extLst>
          </p:cNvPr>
          <p:cNvSpPr>
            <a:spLocks noGrp="1"/>
          </p:cNvSpPr>
          <p:nvPr>
            <p:ph type="title"/>
          </p:nvPr>
        </p:nvSpPr>
        <p:spPr>
          <a:xfrm>
            <a:off x="657224" y="499533"/>
            <a:ext cx="10772775" cy="980475"/>
          </a:xfrm>
        </p:spPr>
        <p:txBody>
          <a:bodyPr>
            <a:normAutofit/>
          </a:bodyPr>
          <a:lstStyle/>
          <a:p>
            <a:r>
              <a:rPr lang="en-US" sz="3600" dirty="0">
                <a:solidFill>
                  <a:srgbClr val="0070C0"/>
                </a:solidFill>
                <a:latin typeface="Arial Narrow" panose="020B0606020202030204" pitchFamily="34" charset="0"/>
              </a:rPr>
              <a:t>Why is it important I receive, read, and review the information?</a:t>
            </a:r>
          </a:p>
        </p:txBody>
      </p:sp>
      <p:sp>
        <p:nvSpPr>
          <p:cNvPr id="3" name="Content Placeholder 2">
            <a:extLst>
              <a:ext uri="{FF2B5EF4-FFF2-40B4-BE49-F238E27FC236}">
                <a16:creationId xmlns:a16="http://schemas.microsoft.com/office/drawing/2014/main" id="{B2ACF309-554C-488E-90EA-9E4F25198DFC}"/>
              </a:ext>
            </a:extLst>
          </p:cNvPr>
          <p:cNvSpPr>
            <a:spLocks noGrp="1"/>
          </p:cNvSpPr>
          <p:nvPr>
            <p:ph idx="1"/>
          </p:nvPr>
        </p:nvSpPr>
        <p:spPr>
          <a:xfrm>
            <a:off x="657224" y="1480008"/>
            <a:ext cx="10753725" cy="4760536"/>
          </a:xfrm>
          <a:solidFill>
            <a:schemeClr val="accent1">
              <a:lumMod val="20000"/>
              <a:lumOff val="80000"/>
            </a:schemeClr>
          </a:solidFill>
        </p:spPr>
        <p:txBody>
          <a:bodyPr>
            <a:normAutofit fontScale="92500" lnSpcReduction="20000"/>
          </a:bodyPr>
          <a:lstStyle/>
          <a:p>
            <a:pPr marL="461963" indent="-461963">
              <a:buFont typeface="Arial" panose="020B0604020202020204" pitchFamily="34" charset="0"/>
              <a:buChar char="•"/>
            </a:pPr>
            <a:r>
              <a:rPr lang="en-US" sz="2000" dirty="0">
                <a:latin typeface="Arial Narrow" panose="020B0606020202030204" pitchFamily="34" charset="0"/>
              </a:rPr>
              <a:t>Management is held accountable for the service organizations actions. </a:t>
            </a:r>
          </a:p>
          <a:p>
            <a:pPr marL="461963" indent="-461963">
              <a:buFont typeface="Arial" panose="020B0604020202020204" pitchFamily="34" charset="0"/>
              <a:buChar char="•"/>
            </a:pPr>
            <a:endParaRPr lang="en-US" sz="2000" dirty="0">
              <a:latin typeface="Arial Narrow" panose="020B0606020202030204" pitchFamily="34" charset="0"/>
            </a:endParaRPr>
          </a:p>
          <a:p>
            <a:pPr marL="461963" indent="-461963">
              <a:buFont typeface="Arial" panose="020B0604020202020204" pitchFamily="34" charset="0"/>
              <a:buChar char="•"/>
            </a:pPr>
            <a:r>
              <a:rPr lang="en-US" sz="2000" dirty="0">
                <a:latin typeface="Arial Narrow" panose="020B0606020202030204" pitchFamily="34" charset="0"/>
              </a:rPr>
              <a:t>The report is an easy and effective way to obtain assurance about the adequacy of controls at the service organization and the operational effectiveness of those controls.  Without the report it would be challenging at best to obtain timely and relevant information. </a:t>
            </a:r>
          </a:p>
          <a:p>
            <a:pPr marL="461963" indent="-461963">
              <a:buFont typeface="Arial" panose="020B0604020202020204" pitchFamily="34" charset="0"/>
              <a:buChar char="•"/>
            </a:pPr>
            <a:endParaRPr lang="en-US" sz="2000" dirty="0">
              <a:latin typeface="Arial Narrow" panose="020B0606020202030204" pitchFamily="34" charset="0"/>
            </a:endParaRPr>
          </a:p>
          <a:p>
            <a:pPr marL="461963" indent="-461963">
              <a:buFont typeface="Arial" panose="020B0604020202020204" pitchFamily="34" charset="0"/>
              <a:buChar char="•"/>
            </a:pPr>
            <a:r>
              <a:rPr lang="en-US" sz="2000" dirty="0">
                <a:latin typeface="Arial Narrow" panose="020B0606020202030204" pitchFamily="34" charset="0"/>
              </a:rPr>
              <a:t>The reports help define the points at which controls begin with or revert to user entity management by describing user entity controls.  The identified user entity controls should be considered to help assess the adequacy of controls over an entire process or activity.</a:t>
            </a:r>
          </a:p>
          <a:p>
            <a:pPr marL="461963" indent="-461963">
              <a:buFont typeface="Arial" panose="020B0604020202020204" pitchFamily="34" charset="0"/>
              <a:buChar char="•"/>
            </a:pPr>
            <a:endParaRPr lang="en-US" sz="2000" dirty="0">
              <a:latin typeface="Arial Narrow" panose="020B0606020202030204" pitchFamily="34" charset="0"/>
            </a:endParaRPr>
          </a:p>
          <a:p>
            <a:pPr marL="461963" indent="-461963">
              <a:buFont typeface="Arial" panose="020B0604020202020204" pitchFamily="34" charset="0"/>
              <a:buChar char="•"/>
            </a:pPr>
            <a:r>
              <a:rPr lang="en-US" sz="2000" dirty="0">
                <a:latin typeface="Arial Narrow" panose="020B0606020202030204" pitchFamily="34" charset="0"/>
              </a:rPr>
              <a:t>Note any exceptions and management’s response  - uncorrected deficiencies could affect the performance of your entity.</a:t>
            </a:r>
          </a:p>
          <a:p>
            <a:pPr marL="461963" indent="-461963">
              <a:buFont typeface="Arial" panose="020B0604020202020204" pitchFamily="34" charset="0"/>
              <a:buChar char="•"/>
            </a:pPr>
            <a:endParaRPr lang="en-US" sz="2000" dirty="0">
              <a:latin typeface="Arial Narrow" panose="020B0606020202030204" pitchFamily="34" charset="0"/>
            </a:endParaRPr>
          </a:p>
          <a:p>
            <a:pPr marL="461963" indent="-461963">
              <a:buFont typeface="Arial" panose="020B0604020202020204" pitchFamily="34" charset="0"/>
              <a:buChar char="•"/>
            </a:pPr>
            <a:r>
              <a:rPr lang="en-US" sz="2000" dirty="0">
                <a:latin typeface="Arial Narrow" panose="020B0606020202030204" pitchFamily="34" charset="0"/>
              </a:rPr>
              <a:t>SOC report reviews should be part of an overall vendor management evaluation program.  The SOC report data is valuable for assessing the performance of your vendors/service organizations.  Are there deficiencies that they are unwilling or unable to correct?</a:t>
            </a:r>
          </a:p>
          <a:p>
            <a:pPr marL="461963" indent="-461963"/>
            <a:endParaRPr lang="en-US" sz="2000" dirty="0"/>
          </a:p>
          <a:p>
            <a:endParaRPr lang="en-US" dirty="0"/>
          </a:p>
          <a:p>
            <a:endParaRPr lang="en-US" dirty="0"/>
          </a:p>
        </p:txBody>
      </p:sp>
      <p:sp>
        <p:nvSpPr>
          <p:cNvPr id="4" name="Slide Number Placeholder 3">
            <a:extLst>
              <a:ext uri="{FF2B5EF4-FFF2-40B4-BE49-F238E27FC236}">
                <a16:creationId xmlns:a16="http://schemas.microsoft.com/office/drawing/2014/main" id="{6A22B5FD-6D58-4994-BFC3-ED74EA487B9C}"/>
              </a:ext>
            </a:extLst>
          </p:cNvPr>
          <p:cNvSpPr>
            <a:spLocks noGrp="1"/>
          </p:cNvSpPr>
          <p:nvPr>
            <p:ph type="sldNum" sz="quarter" idx="12"/>
          </p:nvPr>
        </p:nvSpPr>
        <p:spPr/>
        <p:txBody>
          <a:bodyPr/>
          <a:lstStyle/>
          <a:p>
            <a:fld id="{93F58BB2-1D29-49E3-A3B8-5EC5B18C897D}" type="slidenum">
              <a:rPr lang="en-US" smtClean="0"/>
              <a:t>12</a:t>
            </a:fld>
            <a:endParaRPr lang="en-US" dirty="0"/>
          </a:p>
        </p:txBody>
      </p:sp>
    </p:spTree>
    <p:extLst>
      <p:ext uri="{BB962C8B-B14F-4D97-AF65-F5344CB8AC3E}">
        <p14:creationId xmlns:p14="http://schemas.microsoft.com/office/powerpoint/2010/main" val="3455188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E484-AB34-4295-B63B-75651FD8CA18}"/>
              </a:ext>
            </a:extLst>
          </p:cNvPr>
          <p:cNvSpPr>
            <a:spLocks noGrp="1"/>
          </p:cNvSpPr>
          <p:nvPr>
            <p:ph type="title"/>
          </p:nvPr>
        </p:nvSpPr>
        <p:spPr>
          <a:xfrm>
            <a:off x="657224" y="499534"/>
            <a:ext cx="10772775" cy="961622"/>
          </a:xfrm>
        </p:spPr>
        <p:txBody>
          <a:bodyPr>
            <a:normAutofit/>
          </a:bodyPr>
          <a:lstStyle/>
          <a:p>
            <a:r>
              <a:rPr lang="en-US" sz="4000" b="1" i="1" dirty="0">
                <a:solidFill>
                  <a:srgbClr val="00B0F0"/>
                </a:solidFill>
              </a:rPr>
              <a:t>Will every vendor have a SOC report?</a:t>
            </a:r>
          </a:p>
        </p:txBody>
      </p:sp>
      <p:sp>
        <p:nvSpPr>
          <p:cNvPr id="3" name="Content Placeholder 2">
            <a:extLst>
              <a:ext uri="{FF2B5EF4-FFF2-40B4-BE49-F238E27FC236}">
                <a16:creationId xmlns:a16="http://schemas.microsoft.com/office/drawing/2014/main" id="{64A4F609-9508-4610-9E7D-5458BE146781}"/>
              </a:ext>
            </a:extLst>
          </p:cNvPr>
          <p:cNvSpPr>
            <a:spLocks noGrp="1"/>
          </p:cNvSpPr>
          <p:nvPr>
            <p:ph idx="1"/>
          </p:nvPr>
        </p:nvSpPr>
        <p:spPr>
          <a:xfrm>
            <a:off x="676656" y="1583703"/>
            <a:ext cx="10753725" cy="4402318"/>
          </a:xfrm>
          <a:solidFill>
            <a:schemeClr val="accent1">
              <a:lumMod val="20000"/>
              <a:lumOff val="80000"/>
            </a:schemeClr>
          </a:solidFill>
        </p:spPr>
        <p:txBody>
          <a:bodyPr>
            <a:normAutofit/>
          </a:bodyPr>
          <a:lstStyle/>
          <a:p>
            <a:pPr marL="461963" indent="-461963">
              <a:buFont typeface="Arial" panose="020B0604020202020204" pitchFamily="34" charset="0"/>
              <a:buChar char="•"/>
            </a:pPr>
            <a:r>
              <a:rPr lang="en-US" sz="2000" dirty="0">
                <a:latin typeface="Arial Narrow" panose="020B0606020202030204" pitchFamily="34" charset="0"/>
              </a:rPr>
              <a:t>No - the answer depends on the nature of the work performed.  Typically provided by entities that provide comprehensive services to multiple clients using a common platform or application</a:t>
            </a:r>
          </a:p>
          <a:p>
            <a:pPr marL="461963" indent="-461963">
              <a:buFont typeface="Arial" panose="020B0604020202020204" pitchFamily="34" charset="0"/>
              <a:buChar char="•"/>
            </a:pPr>
            <a:endParaRPr lang="en-US" sz="2000" dirty="0">
              <a:latin typeface="Arial Narrow" panose="020B0606020202030204" pitchFamily="34" charset="0"/>
            </a:endParaRPr>
          </a:p>
          <a:p>
            <a:pPr marL="461963" indent="-461963">
              <a:buFont typeface="Arial" panose="020B0604020202020204" pitchFamily="34" charset="0"/>
              <a:buChar char="•"/>
            </a:pPr>
            <a:r>
              <a:rPr lang="en-US" sz="2000" dirty="0">
                <a:latin typeface="Arial Narrow" panose="020B0606020202030204" pitchFamily="34" charset="0"/>
              </a:rPr>
              <a:t>The types of service organizations by the State of RI are typical of the entities that provide SOC reports.</a:t>
            </a:r>
          </a:p>
          <a:p>
            <a:pPr marL="461963" indent="-461963">
              <a:buFont typeface="Arial" panose="020B0604020202020204" pitchFamily="34" charset="0"/>
              <a:buChar char="•"/>
            </a:pPr>
            <a:endParaRPr lang="en-US" sz="2000" dirty="0">
              <a:latin typeface="Arial Narrow" panose="020B0606020202030204" pitchFamily="34" charset="0"/>
            </a:endParaRPr>
          </a:p>
          <a:p>
            <a:pPr marL="461963" indent="-461963">
              <a:buFont typeface="Arial" panose="020B0604020202020204" pitchFamily="34" charset="0"/>
              <a:buChar char="•"/>
            </a:pPr>
            <a:r>
              <a:rPr lang="en-US" sz="2000" dirty="0">
                <a:latin typeface="Arial Narrow" panose="020B0606020202030204" pitchFamily="34" charset="0"/>
              </a:rPr>
              <a:t>It can be negotiated as a contract requirement.</a:t>
            </a:r>
          </a:p>
          <a:p>
            <a:pPr marL="461963" indent="-461963">
              <a:buFont typeface="Arial" panose="020B0604020202020204" pitchFamily="34" charset="0"/>
              <a:buChar char="•"/>
            </a:pPr>
            <a:endParaRPr lang="en-US" sz="2000" dirty="0">
              <a:latin typeface="Arial Narrow" panose="020B0606020202030204" pitchFamily="34" charset="0"/>
            </a:endParaRPr>
          </a:p>
          <a:p>
            <a:pPr marL="461963" indent="-461963">
              <a:buFont typeface="Arial" panose="020B0604020202020204" pitchFamily="34" charset="0"/>
              <a:buChar char="•"/>
            </a:pPr>
            <a:r>
              <a:rPr lang="en-US" sz="2000" dirty="0">
                <a:latin typeface="Arial Narrow" panose="020B0606020202030204" pitchFamily="34" charset="0"/>
              </a:rPr>
              <a:t>Increasingly common in contracted IT situations particularly software-as-a service – SOC reports provide valuable information on data security etc.</a:t>
            </a:r>
          </a:p>
          <a:p>
            <a:endParaRPr lang="en-US" dirty="0"/>
          </a:p>
        </p:txBody>
      </p:sp>
      <p:sp>
        <p:nvSpPr>
          <p:cNvPr id="4" name="Slide Number Placeholder 3">
            <a:extLst>
              <a:ext uri="{FF2B5EF4-FFF2-40B4-BE49-F238E27FC236}">
                <a16:creationId xmlns:a16="http://schemas.microsoft.com/office/drawing/2014/main" id="{78E7662C-2731-4038-8BEA-3FE55D64BCE6}"/>
              </a:ext>
            </a:extLst>
          </p:cNvPr>
          <p:cNvSpPr>
            <a:spLocks noGrp="1"/>
          </p:cNvSpPr>
          <p:nvPr>
            <p:ph type="sldNum" sz="quarter" idx="12"/>
          </p:nvPr>
        </p:nvSpPr>
        <p:spPr/>
        <p:txBody>
          <a:bodyPr/>
          <a:lstStyle/>
          <a:p>
            <a:fld id="{93F58BB2-1D29-49E3-A3B8-5EC5B18C897D}" type="slidenum">
              <a:rPr lang="en-US" smtClean="0"/>
              <a:t>13</a:t>
            </a:fld>
            <a:endParaRPr lang="en-US" dirty="0"/>
          </a:p>
        </p:txBody>
      </p:sp>
    </p:spTree>
    <p:extLst>
      <p:ext uri="{BB962C8B-B14F-4D97-AF65-F5344CB8AC3E}">
        <p14:creationId xmlns:p14="http://schemas.microsoft.com/office/powerpoint/2010/main" val="1826561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926C-AE99-40CD-8A8E-DE325A34710E}"/>
              </a:ext>
            </a:extLst>
          </p:cNvPr>
          <p:cNvSpPr>
            <a:spLocks noGrp="1"/>
          </p:cNvSpPr>
          <p:nvPr>
            <p:ph type="title"/>
          </p:nvPr>
        </p:nvSpPr>
        <p:spPr>
          <a:xfrm>
            <a:off x="657224" y="499533"/>
            <a:ext cx="10772775" cy="588603"/>
          </a:xfrm>
        </p:spPr>
        <p:txBody>
          <a:bodyPr>
            <a:normAutofit/>
          </a:bodyPr>
          <a:lstStyle/>
          <a:p>
            <a:r>
              <a:rPr lang="en-US" sz="3600" i="1" dirty="0">
                <a:solidFill>
                  <a:srgbClr val="0070C0"/>
                </a:solidFill>
                <a:latin typeface="Arial Narrow" panose="020B0606020202030204" pitchFamily="34" charset="0"/>
              </a:rPr>
              <a:t>What should I do with the SOC report?</a:t>
            </a:r>
          </a:p>
        </p:txBody>
      </p:sp>
      <p:sp>
        <p:nvSpPr>
          <p:cNvPr id="3" name="Content Placeholder 2">
            <a:extLst>
              <a:ext uri="{FF2B5EF4-FFF2-40B4-BE49-F238E27FC236}">
                <a16:creationId xmlns:a16="http://schemas.microsoft.com/office/drawing/2014/main" id="{AB04F987-78AE-4C93-87A0-D0F6F356CE11}"/>
              </a:ext>
            </a:extLst>
          </p:cNvPr>
          <p:cNvSpPr>
            <a:spLocks noGrp="1"/>
          </p:cNvSpPr>
          <p:nvPr>
            <p:ph idx="1"/>
          </p:nvPr>
        </p:nvSpPr>
        <p:spPr>
          <a:xfrm>
            <a:off x="676656" y="1243584"/>
            <a:ext cx="10753725" cy="4956048"/>
          </a:xfrm>
          <a:solidFill>
            <a:schemeClr val="accent1">
              <a:lumMod val="20000"/>
              <a:lumOff val="80000"/>
            </a:schemeClr>
          </a:solidFill>
        </p:spPr>
        <p:txBody>
          <a:bodyPr>
            <a:noAutofit/>
          </a:bodyPr>
          <a:lstStyle/>
          <a:p>
            <a:r>
              <a:rPr lang="en-US" sz="2200" dirty="0">
                <a:latin typeface="Arial Narrow" panose="020B0606020202030204" pitchFamily="34" charset="0"/>
              </a:rPr>
              <a:t>Get familiar with the basic components of the report:</a:t>
            </a:r>
          </a:p>
          <a:p>
            <a:pPr marL="914400" lvl="1" indent="-452438">
              <a:buFont typeface="Wingdings" panose="05000000000000000000" pitchFamily="2" charset="2"/>
              <a:buChar char="§"/>
            </a:pPr>
            <a:r>
              <a:rPr lang="en-US" sz="1800" dirty="0">
                <a:latin typeface="Arial Narrow" panose="020B0606020202030204" pitchFamily="34" charset="0"/>
              </a:rPr>
              <a:t>Auditor’s report</a:t>
            </a:r>
          </a:p>
          <a:p>
            <a:pPr marL="914400" lvl="1" indent="-452438">
              <a:buFont typeface="Wingdings" panose="05000000000000000000" pitchFamily="2" charset="2"/>
              <a:buChar char="§"/>
            </a:pPr>
            <a:r>
              <a:rPr lang="en-US" sz="1800" dirty="0">
                <a:latin typeface="Arial Narrow" panose="020B0606020202030204" pitchFamily="34" charset="0"/>
              </a:rPr>
              <a:t>Management’s description of controls</a:t>
            </a:r>
          </a:p>
          <a:p>
            <a:pPr marL="914400" lvl="1" indent="-452438">
              <a:buFont typeface="Wingdings" panose="05000000000000000000" pitchFamily="2" charset="2"/>
              <a:buChar char="§"/>
            </a:pPr>
            <a:r>
              <a:rPr lang="en-US" sz="1800" dirty="0">
                <a:latin typeface="Arial Narrow" panose="020B0606020202030204" pitchFamily="34" charset="0"/>
              </a:rPr>
              <a:t>Detail of testing performed by auditors</a:t>
            </a:r>
          </a:p>
          <a:p>
            <a:pPr marL="914400" lvl="1" indent="-452438">
              <a:buFont typeface="Wingdings" panose="05000000000000000000" pitchFamily="2" charset="2"/>
              <a:buChar char="§"/>
            </a:pPr>
            <a:r>
              <a:rPr lang="en-US" sz="1800" dirty="0">
                <a:latin typeface="Arial Narrow" panose="020B0606020202030204" pitchFamily="34" charset="0"/>
              </a:rPr>
              <a:t>Management’s response to exceptions noted in the testing</a:t>
            </a:r>
          </a:p>
          <a:p>
            <a:pPr marL="914400" lvl="1" indent="-452438">
              <a:buFont typeface="Wingdings" panose="05000000000000000000" pitchFamily="2" charset="2"/>
              <a:buChar char="§"/>
            </a:pPr>
            <a:r>
              <a:rPr lang="en-US" sz="1800" dirty="0">
                <a:latin typeface="Arial Narrow" panose="020B0606020202030204" pitchFamily="34" charset="0"/>
              </a:rPr>
              <a:t>Complementary user-entity controls</a:t>
            </a:r>
          </a:p>
          <a:p>
            <a:pPr marL="914400" lvl="1" indent="-452438">
              <a:buFont typeface="Wingdings" panose="05000000000000000000" pitchFamily="2" charset="2"/>
              <a:buChar char="§"/>
            </a:pPr>
            <a:r>
              <a:rPr lang="en-US" sz="1800" dirty="0">
                <a:latin typeface="Arial Narrow" panose="020B0606020202030204" pitchFamily="34" charset="0"/>
              </a:rPr>
              <a:t>Sub-service organizations identified</a:t>
            </a:r>
          </a:p>
          <a:p>
            <a:pPr marL="457200" indent="-344488">
              <a:buFont typeface="Wingdings" panose="05000000000000000000" pitchFamily="2" charset="2"/>
              <a:buChar char="ü"/>
            </a:pPr>
            <a:r>
              <a:rPr lang="en-US" sz="2200" dirty="0">
                <a:latin typeface="Arial Narrow" panose="020B0606020202030204" pitchFamily="34" charset="0"/>
              </a:rPr>
              <a:t>What is the time period covered by the report?</a:t>
            </a:r>
          </a:p>
          <a:p>
            <a:pPr marL="457200" indent="-344488">
              <a:buFont typeface="Wingdings" panose="05000000000000000000" pitchFamily="2" charset="2"/>
              <a:buChar char="ü"/>
            </a:pPr>
            <a:r>
              <a:rPr lang="en-US" sz="2200" dirty="0">
                <a:latin typeface="Arial Narrow" panose="020B0606020202030204" pitchFamily="34" charset="0"/>
              </a:rPr>
              <a:t>What type of SOC report?</a:t>
            </a:r>
          </a:p>
          <a:p>
            <a:pPr marL="457200" indent="-344488">
              <a:buFont typeface="Wingdings" panose="05000000000000000000" pitchFamily="2" charset="2"/>
              <a:buChar char="ü"/>
            </a:pPr>
            <a:r>
              <a:rPr lang="en-US" sz="2200" dirty="0">
                <a:latin typeface="Arial Narrow" panose="020B0606020202030204" pitchFamily="34" charset="0"/>
              </a:rPr>
              <a:t>For large complex service organizations – are my services included within the scope of this report?</a:t>
            </a:r>
          </a:p>
          <a:p>
            <a:pPr lvl="2"/>
            <a:endParaRPr lang="en-US" dirty="0">
              <a:latin typeface="Arial Narrow" panose="020B0606020202030204" pitchFamily="34" charset="0"/>
            </a:endParaRPr>
          </a:p>
          <a:p>
            <a:pPr marL="822325" lvl="3" indent="-192088">
              <a:buFont typeface="Wingdings" panose="05000000000000000000" pitchFamily="2" charset="2"/>
              <a:buChar char="§"/>
            </a:pPr>
            <a:r>
              <a:rPr lang="en-US" dirty="0">
                <a:latin typeface="Arial Narrow" panose="020B0606020202030204" pitchFamily="34" charset="0"/>
              </a:rPr>
              <a:t>need a good understanding of the service specifically provided to RI government and how that fits into the overall description of service and controls included within the scope of the SOC report</a:t>
            </a:r>
          </a:p>
        </p:txBody>
      </p:sp>
      <p:sp>
        <p:nvSpPr>
          <p:cNvPr id="4" name="Slide Number Placeholder 3">
            <a:extLst>
              <a:ext uri="{FF2B5EF4-FFF2-40B4-BE49-F238E27FC236}">
                <a16:creationId xmlns:a16="http://schemas.microsoft.com/office/drawing/2014/main" id="{AB626382-D156-4FFF-B18B-B6ADA568081A}"/>
              </a:ext>
            </a:extLst>
          </p:cNvPr>
          <p:cNvSpPr>
            <a:spLocks noGrp="1"/>
          </p:cNvSpPr>
          <p:nvPr>
            <p:ph type="sldNum" sz="quarter" idx="12"/>
          </p:nvPr>
        </p:nvSpPr>
        <p:spPr/>
        <p:txBody>
          <a:bodyPr/>
          <a:lstStyle/>
          <a:p>
            <a:fld id="{93F58BB2-1D29-49E3-A3B8-5EC5B18C897D}" type="slidenum">
              <a:rPr lang="en-US" smtClean="0"/>
              <a:t>14</a:t>
            </a:fld>
            <a:endParaRPr lang="en-US" dirty="0"/>
          </a:p>
        </p:txBody>
      </p:sp>
    </p:spTree>
    <p:extLst>
      <p:ext uri="{BB962C8B-B14F-4D97-AF65-F5344CB8AC3E}">
        <p14:creationId xmlns:p14="http://schemas.microsoft.com/office/powerpoint/2010/main" val="202660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064D-BF3A-4D1E-8311-E2B53ED476F8}"/>
              </a:ext>
            </a:extLst>
          </p:cNvPr>
          <p:cNvSpPr>
            <a:spLocks noGrp="1"/>
          </p:cNvSpPr>
          <p:nvPr>
            <p:ph type="title"/>
          </p:nvPr>
        </p:nvSpPr>
        <p:spPr>
          <a:xfrm>
            <a:off x="657224" y="499533"/>
            <a:ext cx="10772775" cy="829646"/>
          </a:xfrm>
        </p:spPr>
        <p:txBody>
          <a:bodyPr>
            <a:normAutofit/>
          </a:bodyPr>
          <a:lstStyle/>
          <a:p>
            <a:r>
              <a:rPr lang="en-US" sz="3600" i="1" dirty="0">
                <a:solidFill>
                  <a:srgbClr val="0070C0"/>
                </a:solidFill>
                <a:latin typeface="Arial Narrow" panose="020B0606020202030204" pitchFamily="34" charset="0"/>
              </a:rPr>
              <a:t>What should I do with the SOC report?</a:t>
            </a:r>
            <a:endParaRPr lang="en-US" sz="3600" dirty="0"/>
          </a:p>
        </p:txBody>
      </p:sp>
      <p:sp>
        <p:nvSpPr>
          <p:cNvPr id="3" name="Content Placeholder 2">
            <a:extLst>
              <a:ext uri="{FF2B5EF4-FFF2-40B4-BE49-F238E27FC236}">
                <a16:creationId xmlns:a16="http://schemas.microsoft.com/office/drawing/2014/main" id="{35D5FAF6-4F8E-4F43-8817-C090D6237AA6}"/>
              </a:ext>
            </a:extLst>
          </p:cNvPr>
          <p:cNvSpPr>
            <a:spLocks noGrp="1"/>
          </p:cNvSpPr>
          <p:nvPr>
            <p:ph idx="1"/>
          </p:nvPr>
        </p:nvSpPr>
        <p:spPr>
          <a:xfrm>
            <a:off x="676656" y="1404594"/>
            <a:ext cx="10753725" cy="4572000"/>
          </a:xfrm>
          <a:solidFill>
            <a:schemeClr val="accent1">
              <a:lumMod val="20000"/>
              <a:lumOff val="80000"/>
            </a:schemeClr>
          </a:solidFill>
        </p:spPr>
        <p:txBody>
          <a:bodyPr/>
          <a:lstStyle/>
          <a:p>
            <a:r>
              <a:rPr lang="en-US" dirty="0">
                <a:latin typeface="Arial Narrow" panose="020B0606020202030204" pitchFamily="34" charset="0"/>
              </a:rPr>
              <a:t>Is the auditor’s report qualified or unmodified?  Unmodified or unqualified = “clean opinion”</a:t>
            </a:r>
          </a:p>
          <a:p>
            <a:pPr marL="744538" lvl="1" indent="-282575">
              <a:buFont typeface="Wingdings" panose="05000000000000000000" pitchFamily="2" charset="2"/>
              <a:buChar char="§"/>
            </a:pPr>
            <a:r>
              <a:rPr lang="en-US" sz="2200" dirty="0">
                <a:latin typeface="Arial Narrow" panose="020B0606020202030204" pitchFamily="34" charset="0"/>
              </a:rPr>
              <a:t>Can have an unqualified report yet exceptions are noted</a:t>
            </a:r>
          </a:p>
          <a:p>
            <a:r>
              <a:rPr lang="en-US" dirty="0">
                <a:latin typeface="Arial Narrow" panose="020B0606020202030204" pitchFamily="34" charset="0"/>
              </a:rPr>
              <a:t>Are there exceptions noted in the specific testing performed by the auditors?</a:t>
            </a:r>
          </a:p>
          <a:p>
            <a:pPr marL="690563" indent="-457200">
              <a:buFont typeface="Wingdings" panose="05000000000000000000" pitchFamily="2" charset="2"/>
              <a:buChar char="§"/>
            </a:pPr>
            <a:r>
              <a:rPr lang="en-US" sz="2000" dirty="0">
                <a:latin typeface="Arial Narrow" panose="020B0606020202030204" pitchFamily="34" charset="0"/>
              </a:rPr>
              <a:t>usually in a grid form – relatively easy to scan for exceptions</a:t>
            </a:r>
          </a:p>
          <a:p>
            <a:pPr marL="687388" indent="-460375">
              <a:buFont typeface="Wingdings" panose="05000000000000000000" pitchFamily="2" charset="2"/>
              <a:buChar char="§"/>
            </a:pPr>
            <a:r>
              <a:rPr lang="en-US" sz="2000" dirty="0">
                <a:latin typeface="Arial Narrow" panose="020B0606020202030204" pitchFamily="34" charset="0"/>
              </a:rPr>
              <a:t>If an exception is noted – consider relevancy/impact to RI specific contracted services</a:t>
            </a:r>
          </a:p>
          <a:p>
            <a:pPr marL="687388" indent="-460375">
              <a:buFont typeface="Wingdings" panose="05000000000000000000" pitchFamily="2" charset="2"/>
              <a:buChar char="§"/>
            </a:pPr>
            <a:r>
              <a:rPr lang="en-US" sz="2000" dirty="0">
                <a:latin typeface="Arial Narrow" panose="020B0606020202030204" pitchFamily="34" charset="0"/>
              </a:rPr>
              <a:t>Consider if there are compensating controls at either the service organization or within your own operations to mitigate the impact of the reported exception</a:t>
            </a:r>
          </a:p>
          <a:p>
            <a:pPr marL="687388" indent="-460375">
              <a:buFont typeface="Wingdings" panose="05000000000000000000" pitchFamily="2" charset="2"/>
              <a:buChar char="§"/>
            </a:pPr>
            <a:r>
              <a:rPr lang="en-US" sz="2000" dirty="0">
                <a:latin typeface="Arial Narrow" panose="020B0606020202030204" pitchFamily="34" charset="0"/>
              </a:rPr>
              <a:t>Is management’s response and corrective action included in the report?</a:t>
            </a:r>
          </a:p>
          <a:p>
            <a:pPr marL="687388" indent="-460375">
              <a:buFont typeface="Wingdings" panose="05000000000000000000" pitchFamily="2" charset="2"/>
              <a:buChar char="§"/>
            </a:pPr>
            <a:r>
              <a:rPr lang="en-US" sz="2000" dirty="0">
                <a:latin typeface="Arial Narrow" panose="020B0606020202030204" pitchFamily="34" charset="0"/>
              </a:rPr>
              <a:t>Consider appropriate follow-up with the vendor/contractor to understand the nature of the exception and what has been done to resolve the issue, prevent re-occurrence</a:t>
            </a:r>
          </a:p>
          <a:p>
            <a:pPr marL="687388" indent="-460375">
              <a:buFont typeface="Wingdings" panose="05000000000000000000" pitchFamily="2" charset="2"/>
              <a:buChar char="§"/>
            </a:pPr>
            <a:endParaRPr lang="en-US" sz="2000" dirty="0">
              <a:latin typeface="Arial Narrow" panose="020B0606020202030204" pitchFamily="34" charset="0"/>
            </a:endParaRPr>
          </a:p>
          <a:p>
            <a:endParaRPr lang="en-US" dirty="0"/>
          </a:p>
        </p:txBody>
      </p:sp>
      <p:sp>
        <p:nvSpPr>
          <p:cNvPr id="4" name="Slide Number Placeholder 3">
            <a:extLst>
              <a:ext uri="{FF2B5EF4-FFF2-40B4-BE49-F238E27FC236}">
                <a16:creationId xmlns:a16="http://schemas.microsoft.com/office/drawing/2014/main" id="{8C57C879-85F1-42C3-A1EF-88A90B6AED15}"/>
              </a:ext>
            </a:extLst>
          </p:cNvPr>
          <p:cNvSpPr>
            <a:spLocks noGrp="1"/>
          </p:cNvSpPr>
          <p:nvPr>
            <p:ph type="sldNum" sz="quarter" idx="12"/>
          </p:nvPr>
        </p:nvSpPr>
        <p:spPr/>
        <p:txBody>
          <a:bodyPr/>
          <a:lstStyle/>
          <a:p>
            <a:fld id="{93F58BB2-1D29-49E3-A3B8-5EC5B18C897D}" type="slidenum">
              <a:rPr lang="en-US" smtClean="0"/>
              <a:t>15</a:t>
            </a:fld>
            <a:endParaRPr lang="en-US" dirty="0"/>
          </a:p>
        </p:txBody>
      </p:sp>
    </p:spTree>
    <p:extLst>
      <p:ext uri="{BB962C8B-B14F-4D97-AF65-F5344CB8AC3E}">
        <p14:creationId xmlns:p14="http://schemas.microsoft.com/office/powerpoint/2010/main" val="1770487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7D1B-BDE9-416B-A68B-2C9A2A495BC1}"/>
              </a:ext>
            </a:extLst>
          </p:cNvPr>
          <p:cNvSpPr>
            <a:spLocks noGrp="1"/>
          </p:cNvSpPr>
          <p:nvPr>
            <p:ph type="title"/>
          </p:nvPr>
        </p:nvSpPr>
        <p:spPr>
          <a:xfrm>
            <a:off x="657224" y="499533"/>
            <a:ext cx="10772775" cy="773086"/>
          </a:xfrm>
        </p:spPr>
        <p:txBody>
          <a:bodyPr>
            <a:normAutofit/>
          </a:bodyPr>
          <a:lstStyle/>
          <a:p>
            <a:r>
              <a:rPr lang="en-US" sz="3600" i="1" dirty="0">
                <a:solidFill>
                  <a:srgbClr val="0070C0"/>
                </a:solidFill>
                <a:latin typeface="Arial Narrow" panose="020B0606020202030204" pitchFamily="34" charset="0"/>
              </a:rPr>
              <a:t>What should I do with the SOC report?</a:t>
            </a:r>
            <a:endParaRPr lang="en-US" sz="3600" dirty="0"/>
          </a:p>
        </p:txBody>
      </p:sp>
      <p:sp>
        <p:nvSpPr>
          <p:cNvPr id="3" name="Content Placeholder 2">
            <a:extLst>
              <a:ext uri="{FF2B5EF4-FFF2-40B4-BE49-F238E27FC236}">
                <a16:creationId xmlns:a16="http://schemas.microsoft.com/office/drawing/2014/main" id="{AE3977C7-4E3B-458E-B7BF-74BEA1DEA28A}"/>
              </a:ext>
            </a:extLst>
          </p:cNvPr>
          <p:cNvSpPr>
            <a:spLocks noGrp="1"/>
          </p:cNvSpPr>
          <p:nvPr>
            <p:ph idx="1"/>
          </p:nvPr>
        </p:nvSpPr>
        <p:spPr>
          <a:xfrm>
            <a:off x="676656" y="1272619"/>
            <a:ext cx="10753725" cy="5015059"/>
          </a:xfrm>
          <a:solidFill>
            <a:schemeClr val="accent1">
              <a:lumMod val="20000"/>
              <a:lumOff val="80000"/>
            </a:schemeClr>
          </a:solidFill>
        </p:spPr>
        <p:txBody>
          <a:bodyPr>
            <a:normAutofit fontScale="92500" lnSpcReduction="10000"/>
          </a:bodyPr>
          <a:lstStyle/>
          <a:p>
            <a:endParaRPr lang="en-US" dirty="0">
              <a:latin typeface="Arial Narrow" panose="020B0606020202030204" pitchFamily="34" charset="0"/>
            </a:endParaRPr>
          </a:p>
          <a:p>
            <a:r>
              <a:rPr lang="en-US" dirty="0">
                <a:latin typeface="Arial Narrow" panose="020B0606020202030204" pitchFamily="34" charset="0"/>
              </a:rPr>
              <a:t>Are user entity controls identified – this helps a user entity understand the parameters and limits of the scope of the report and testing.   </a:t>
            </a:r>
          </a:p>
          <a:p>
            <a:pPr marL="914400" lvl="1" indent="-452438">
              <a:buFont typeface="Wingdings" panose="05000000000000000000" pitchFamily="2" charset="2"/>
              <a:buChar char="§"/>
            </a:pPr>
            <a:r>
              <a:rPr lang="en-US" sz="2000" dirty="0">
                <a:latin typeface="Arial Narrow" panose="020B0606020202030204" pitchFamily="34" charset="0"/>
              </a:rPr>
              <a:t>For example, for an EBT benefit process – determination of eligibility for benefits would likely be listed as a user entity control since the EBT processor is only handling the disbursement of benefits.</a:t>
            </a:r>
          </a:p>
          <a:p>
            <a:pPr marL="914400" lvl="1" indent="-452438">
              <a:buFont typeface="Wingdings" panose="05000000000000000000" pitchFamily="2" charset="2"/>
              <a:buChar char="§"/>
            </a:pPr>
            <a:endParaRPr lang="en-US" sz="2000" dirty="0">
              <a:latin typeface="Arial Narrow" panose="020B0606020202030204" pitchFamily="34" charset="0"/>
            </a:endParaRPr>
          </a:p>
          <a:p>
            <a:pPr marL="914400" lvl="1" indent="-452438">
              <a:buFont typeface="Wingdings" panose="05000000000000000000" pitchFamily="2" charset="2"/>
              <a:buChar char="§"/>
            </a:pPr>
            <a:r>
              <a:rPr lang="en-US" sz="2000" dirty="0">
                <a:latin typeface="Arial Narrow" panose="020B0606020202030204" pitchFamily="34" charset="0"/>
              </a:rPr>
              <a:t>Review the user entity controls identified – consider and document applicability.</a:t>
            </a:r>
          </a:p>
          <a:p>
            <a:pPr marL="461962" lvl="1" indent="0">
              <a:buNone/>
            </a:pPr>
            <a:endParaRPr lang="en-US" sz="2000" dirty="0">
              <a:latin typeface="Arial Narrow" panose="020B0606020202030204" pitchFamily="34" charset="0"/>
            </a:endParaRPr>
          </a:p>
          <a:p>
            <a:pPr marL="914400" lvl="1" indent="-452438">
              <a:buFont typeface="Wingdings" panose="05000000000000000000" pitchFamily="2" charset="2"/>
              <a:buChar char="§"/>
            </a:pPr>
            <a:r>
              <a:rPr lang="en-US" sz="2000" dirty="0">
                <a:latin typeface="Arial Narrow" panose="020B0606020202030204" pitchFamily="34" charset="0"/>
              </a:rPr>
              <a:t>When applicable – should prompt consideration of how the user entity controls align with the overall controls for a process or activity</a:t>
            </a:r>
          </a:p>
          <a:p>
            <a:pPr marL="914400" lvl="1" indent="-452438">
              <a:buFont typeface="Wingdings" panose="05000000000000000000" pitchFamily="2" charset="2"/>
              <a:buChar char="§"/>
            </a:pPr>
            <a:endParaRPr lang="en-US" sz="2000" dirty="0">
              <a:latin typeface="Arial Narrow" panose="020B0606020202030204" pitchFamily="34" charset="0"/>
            </a:endParaRPr>
          </a:p>
          <a:p>
            <a:pPr marL="0" indent="0">
              <a:buNone/>
            </a:pPr>
            <a:r>
              <a:rPr lang="en-US" sz="2000" dirty="0">
                <a:latin typeface="Arial Narrow" panose="020B0606020202030204" pitchFamily="34" charset="0"/>
              </a:rPr>
              <a:t> </a:t>
            </a:r>
            <a:r>
              <a:rPr lang="en-US" dirty="0">
                <a:latin typeface="Arial Narrow" panose="020B0606020202030204" pitchFamily="34" charset="0"/>
              </a:rPr>
              <a:t>Are sub-service organizations identified ?</a:t>
            </a:r>
          </a:p>
          <a:p>
            <a:pPr marL="914400" indent="-452438">
              <a:buFont typeface="Wingdings" panose="05000000000000000000" pitchFamily="2" charset="2"/>
              <a:buChar char="§"/>
            </a:pPr>
            <a:r>
              <a:rPr lang="en-US" sz="2000" dirty="0">
                <a:latin typeface="Arial Narrow" panose="020B0606020202030204" pitchFamily="34" charset="0"/>
              </a:rPr>
              <a:t>If yes – consider the applicability and whether a separate SOC report exists for the sub-service organization.</a:t>
            </a:r>
          </a:p>
          <a:p>
            <a:pPr marL="914400" indent="-452438">
              <a:buFont typeface="Wingdings" panose="05000000000000000000" pitchFamily="2" charset="2"/>
              <a:buChar char="§"/>
            </a:pPr>
            <a:r>
              <a:rPr lang="en-US" sz="2000" dirty="0">
                <a:latin typeface="Arial Narrow" panose="020B0606020202030204" pitchFamily="34" charset="0"/>
              </a:rPr>
              <a:t>A common sub-service organization is a data center where the application and data is housed – often there will be a separate SOC report covering the data center operations </a:t>
            </a:r>
          </a:p>
        </p:txBody>
      </p:sp>
      <p:sp>
        <p:nvSpPr>
          <p:cNvPr id="4" name="Slide Number Placeholder 3">
            <a:extLst>
              <a:ext uri="{FF2B5EF4-FFF2-40B4-BE49-F238E27FC236}">
                <a16:creationId xmlns:a16="http://schemas.microsoft.com/office/drawing/2014/main" id="{6BACA0CD-CB17-4BA6-B3AE-A41449A21E2B}"/>
              </a:ext>
            </a:extLst>
          </p:cNvPr>
          <p:cNvSpPr>
            <a:spLocks noGrp="1"/>
          </p:cNvSpPr>
          <p:nvPr>
            <p:ph type="sldNum" sz="quarter" idx="12"/>
          </p:nvPr>
        </p:nvSpPr>
        <p:spPr/>
        <p:txBody>
          <a:bodyPr/>
          <a:lstStyle/>
          <a:p>
            <a:fld id="{93F58BB2-1D29-49E3-A3B8-5EC5B18C897D}" type="slidenum">
              <a:rPr lang="en-US" smtClean="0"/>
              <a:t>16</a:t>
            </a:fld>
            <a:endParaRPr lang="en-US" dirty="0"/>
          </a:p>
        </p:txBody>
      </p:sp>
    </p:spTree>
    <p:extLst>
      <p:ext uri="{BB962C8B-B14F-4D97-AF65-F5344CB8AC3E}">
        <p14:creationId xmlns:p14="http://schemas.microsoft.com/office/powerpoint/2010/main" val="1202443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02EE-CD17-446D-A914-B64562583DC9}"/>
              </a:ext>
            </a:extLst>
          </p:cNvPr>
          <p:cNvSpPr>
            <a:spLocks noGrp="1"/>
          </p:cNvSpPr>
          <p:nvPr>
            <p:ph type="title"/>
          </p:nvPr>
        </p:nvSpPr>
        <p:spPr>
          <a:xfrm>
            <a:off x="657224" y="499533"/>
            <a:ext cx="10772775" cy="829646"/>
          </a:xfrm>
        </p:spPr>
        <p:txBody>
          <a:bodyPr>
            <a:normAutofit/>
          </a:bodyPr>
          <a:lstStyle/>
          <a:p>
            <a:r>
              <a:rPr lang="en-US" sz="3600" i="1" dirty="0">
                <a:solidFill>
                  <a:srgbClr val="0070C0"/>
                </a:solidFill>
                <a:latin typeface="Arial Narrow" panose="020B0606020202030204" pitchFamily="34" charset="0"/>
              </a:rPr>
              <a:t>What should I do with the SOC report?</a:t>
            </a:r>
            <a:endParaRPr lang="en-US" sz="36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A05DE6E5-ECE1-4182-8B4B-635CCA442DD0}"/>
              </a:ext>
            </a:extLst>
          </p:cNvPr>
          <p:cNvSpPr>
            <a:spLocks noGrp="1"/>
          </p:cNvSpPr>
          <p:nvPr>
            <p:ph idx="1"/>
          </p:nvPr>
        </p:nvSpPr>
        <p:spPr>
          <a:xfrm>
            <a:off x="676656" y="1404594"/>
            <a:ext cx="10753725" cy="4779390"/>
          </a:xfrm>
          <a:solidFill>
            <a:schemeClr val="accent1">
              <a:lumMod val="20000"/>
              <a:lumOff val="80000"/>
            </a:schemeClr>
          </a:solidFill>
        </p:spPr>
        <p:txBody>
          <a:bodyPr/>
          <a:lstStyle/>
          <a:p>
            <a:r>
              <a:rPr lang="en-US" dirty="0">
                <a:latin typeface="Arial Narrow" panose="020B0606020202030204" pitchFamily="34" charset="0"/>
              </a:rPr>
              <a:t>An important objective is to understand where the service organization’s controls begin and end within the overall controls for a given process or activity – understand the boundaries of the coverage of the report.</a:t>
            </a:r>
          </a:p>
          <a:p>
            <a:endParaRPr lang="en-US" dirty="0">
              <a:latin typeface="Arial Narrow" panose="020B0606020202030204" pitchFamily="34" charset="0"/>
            </a:endParaRPr>
          </a:p>
          <a:p>
            <a:pPr marL="914400" indent="-452438"/>
            <a:r>
              <a:rPr lang="en-US" sz="2200" b="1" i="1" dirty="0">
                <a:latin typeface="Arial Narrow" panose="020B0606020202030204" pitchFamily="34" charset="0"/>
              </a:rPr>
              <a:t>For example – processing of SNAP benefits – RIBridges determines eligibility for the program and the determination of the benefit amount – the service organization receives information and makes the benefit available through the EBT network and settles food purchases, and maintains individual and aggregate cash settlement data for benefits authorized. </a:t>
            </a:r>
          </a:p>
          <a:p>
            <a:endParaRPr lang="en-US" dirty="0">
              <a:latin typeface="Arial Narrow" panose="020B0606020202030204" pitchFamily="34" charset="0"/>
            </a:endParaRPr>
          </a:p>
          <a:p>
            <a:r>
              <a:rPr lang="en-US" b="1" dirty="0">
                <a:solidFill>
                  <a:srgbClr val="0070C0"/>
                </a:solidFill>
                <a:latin typeface="Arial Narrow" panose="020B0606020202030204" pitchFamily="34" charset="0"/>
              </a:rPr>
              <a:t>The SOC report provides you with relevant information and assurances regarding that portion of the controls that are outside of your direct management and oversight.</a:t>
            </a:r>
          </a:p>
        </p:txBody>
      </p:sp>
      <p:sp>
        <p:nvSpPr>
          <p:cNvPr id="4" name="Slide Number Placeholder 3">
            <a:extLst>
              <a:ext uri="{FF2B5EF4-FFF2-40B4-BE49-F238E27FC236}">
                <a16:creationId xmlns:a16="http://schemas.microsoft.com/office/drawing/2014/main" id="{E2D055F7-DDD6-474B-A581-0C724C1477EC}"/>
              </a:ext>
            </a:extLst>
          </p:cNvPr>
          <p:cNvSpPr>
            <a:spLocks noGrp="1"/>
          </p:cNvSpPr>
          <p:nvPr>
            <p:ph type="sldNum" sz="quarter" idx="12"/>
          </p:nvPr>
        </p:nvSpPr>
        <p:spPr>
          <a:xfrm>
            <a:off x="9285402" y="5876412"/>
            <a:ext cx="2404604" cy="1397039"/>
          </a:xfrm>
        </p:spPr>
        <p:txBody>
          <a:bodyPr/>
          <a:lstStyle/>
          <a:p>
            <a:fld id="{93F58BB2-1D29-49E3-A3B8-5EC5B18C897D}" type="slidenum">
              <a:rPr lang="en-US" smtClean="0"/>
              <a:t>17</a:t>
            </a:fld>
            <a:endParaRPr lang="en-US" dirty="0"/>
          </a:p>
        </p:txBody>
      </p:sp>
    </p:spTree>
    <p:extLst>
      <p:ext uri="{BB962C8B-B14F-4D97-AF65-F5344CB8AC3E}">
        <p14:creationId xmlns:p14="http://schemas.microsoft.com/office/powerpoint/2010/main" val="636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D9BF5-2020-413B-98DE-B3B5FF92EFED}"/>
              </a:ext>
            </a:extLst>
          </p:cNvPr>
          <p:cNvSpPr>
            <a:spLocks noGrp="1"/>
          </p:cNvSpPr>
          <p:nvPr>
            <p:ph type="title"/>
          </p:nvPr>
        </p:nvSpPr>
        <p:spPr>
          <a:xfrm>
            <a:off x="657224" y="499534"/>
            <a:ext cx="10772775" cy="801365"/>
          </a:xfrm>
        </p:spPr>
        <p:txBody>
          <a:bodyPr>
            <a:normAutofit/>
          </a:bodyPr>
          <a:lstStyle/>
          <a:p>
            <a:r>
              <a:rPr lang="en-US" sz="3600" i="1" dirty="0">
                <a:solidFill>
                  <a:srgbClr val="0070C0"/>
                </a:solidFill>
                <a:latin typeface="Arial Narrow" panose="020B0606020202030204" pitchFamily="34" charset="0"/>
              </a:rPr>
              <a:t>What should I do with the SOC report?</a:t>
            </a:r>
            <a:endParaRPr lang="en-US" sz="3600" dirty="0"/>
          </a:p>
        </p:txBody>
      </p:sp>
      <p:sp>
        <p:nvSpPr>
          <p:cNvPr id="3" name="Content Placeholder 2">
            <a:extLst>
              <a:ext uri="{FF2B5EF4-FFF2-40B4-BE49-F238E27FC236}">
                <a16:creationId xmlns:a16="http://schemas.microsoft.com/office/drawing/2014/main" id="{262E3C13-4E89-469F-BF18-47A185977895}"/>
              </a:ext>
            </a:extLst>
          </p:cNvPr>
          <p:cNvSpPr>
            <a:spLocks noGrp="1"/>
          </p:cNvSpPr>
          <p:nvPr>
            <p:ph idx="1"/>
          </p:nvPr>
        </p:nvSpPr>
        <p:spPr>
          <a:xfrm>
            <a:off x="676656" y="1583704"/>
            <a:ext cx="10753725" cy="4194162"/>
          </a:xfrm>
          <a:solidFill>
            <a:schemeClr val="accent1">
              <a:lumMod val="20000"/>
              <a:lumOff val="80000"/>
            </a:schemeClr>
          </a:solidFill>
        </p:spPr>
        <p:txBody>
          <a:bodyPr/>
          <a:lstStyle/>
          <a:p>
            <a:pPr marL="461963" indent="-461963">
              <a:buFont typeface="Wingdings" panose="05000000000000000000" pitchFamily="2" charset="2"/>
              <a:buChar char="§"/>
            </a:pPr>
            <a:r>
              <a:rPr lang="en-US" dirty="0">
                <a:latin typeface="Arial Narrow" panose="020B0606020202030204" pitchFamily="34" charset="0"/>
              </a:rPr>
              <a:t>Track the availability of SOC reports and obtain and review promptly to be aware of any issues.   The reports are typically available on a predictable cycle – consider if there are gaps in coverage.</a:t>
            </a:r>
          </a:p>
          <a:p>
            <a:pPr marL="461963" indent="-461963">
              <a:buFont typeface="Wingdings" panose="05000000000000000000" pitchFamily="2" charset="2"/>
              <a:buChar char="§"/>
            </a:pPr>
            <a:endParaRPr lang="en-US" dirty="0">
              <a:latin typeface="Arial Narrow" panose="020B0606020202030204" pitchFamily="34" charset="0"/>
            </a:endParaRPr>
          </a:p>
          <a:p>
            <a:pPr marL="461963" indent="-461963">
              <a:buFont typeface="Wingdings" panose="05000000000000000000" pitchFamily="2" charset="2"/>
              <a:buChar char="§"/>
            </a:pPr>
            <a:r>
              <a:rPr lang="en-US" dirty="0">
                <a:latin typeface="Arial Narrow" panose="020B0606020202030204" pitchFamily="34" charset="0"/>
              </a:rPr>
              <a:t>Document your review of the SOC report(s) that are relevant to your department/agency’s controls.   When sub-service organizations are identified and relevant – consider the need to obtain a SOC report for the subservice organization.</a:t>
            </a:r>
          </a:p>
          <a:p>
            <a:pPr marL="461963" indent="-461963">
              <a:buFont typeface="Wingdings" panose="05000000000000000000" pitchFamily="2" charset="2"/>
              <a:buChar char="§"/>
            </a:pPr>
            <a:endParaRPr lang="en-US" dirty="0">
              <a:latin typeface="Arial Narrow" panose="020B0606020202030204" pitchFamily="34" charset="0"/>
            </a:endParaRPr>
          </a:p>
          <a:p>
            <a:pPr marL="461963" indent="-461963">
              <a:buFont typeface="Wingdings" panose="05000000000000000000" pitchFamily="2" charset="2"/>
              <a:buChar char="§"/>
            </a:pPr>
            <a:r>
              <a:rPr lang="en-US" dirty="0">
                <a:latin typeface="Arial Narrow" panose="020B0606020202030204" pitchFamily="34" charset="0"/>
              </a:rPr>
              <a:t>Make your review documentation available to the Office of Accounts and Control (template provided) </a:t>
            </a:r>
            <a:r>
              <a:rPr lang="en-US">
                <a:latin typeface="Arial Narrow" panose="020B0606020202030204" pitchFamily="34" charset="0"/>
              </a:rPr>
              <a:t>and the Office </a:t>
            </a:r>
            <a:r>
              <a:rPr lang="en-US" dirty="0">
                <a:latin typeface="Arial Narrow" panose="020B0606020202030204" pitchFamily="34" charset="0"/>
              </a:rPr>
              <a:t>of the Auditor General for their audit purposes  </a:t>
            </a:r>
          </a:p>
          <a:p>
            <a:endParaRPr lang="en-US" dirty="0"/>
          </a:p>
          <a:p>
            <a:endParaRPr lang="en-US" dirty="0"/>
          </a:p>
        </p:txBody>
      </p:sp>
      <p:sp>
        <p:nvSpPr>
          <p:cNvPr id="4" name="Slide Number Placeholder 3">
            <a:extLst>
              <a:ext uri="{FF2B5EF4-FFF2-40B4-BE49-F238E27FC236}">
                <a16:creationId xmlns:a16="http://schemas.microsoft.com/office/drawing/2014/main" id="{37F04F38-A680-4F66-B2F2-B23ED569A222}"/>
              </a:ext>
            </a:extLst>
          </p:cNvPr>
          <p:cNvSpPr>
            <a:spLocks noGrp="1"/>
          </p:cNvSpPr>
          <p:nvPr>
            <p:ph type="sldNum" sz="quarter" idx="12"/>
          </p:nvPr>
        </p:nvSpPr>
        <p:spPr/>
        <p:txBody>
          <a:bodyPr/>
          <a:lstStyle/>
          <a:p>
            <a:fld id="{93F58BB2-1D29-49E3-A3B8-5EC5B18C897D}" type="slidenum">
              <a:rPr lang="en-US" smtClean="0"/>
              <a:t>18</a:t>
            </a:fld>
            <a:endParaRPr lang="en-US" dirty="0"/>
          </a:p>
        </p:txBody>
      </p:sp>
    </p:spTree>
    <p:extLst>
      <p:ext uri="{BB962C8B-B14F-4D97-AF65-F5344CB8AC3E}">
        <p14:creationId xmlns:p14="http://schemas.microsoft.com/office/powerpoint/2010/main" val="612862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hade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9AC49-D900-4EDD-8296-D0907C44FBD5}"/>
              </a:ext>
            </a:extLst>
          </p:cNvPr>
          <p:cNvSpPr>
            <a:spLocks noGrp="1"/>
          </p:cNvSpPr>
          <p:nvPr>
            <p:ph type="title"/>
          </p:nvPr>
        </p:nvSpPr>
        <p:spPr>
          <a:xfrm>
            <a:off x="603504" y="770466"/>
            <a:ext cx="6609413" cy="5325533"/>
          </a:xfrm>
        </p:spPr>
        <p:txBody>
          <a:bodyPr vert="horz" lIns="91440" tIns="45720" rIns="91440" bIns="45720" rtlCol="0" anchor="ctr">
            <a:normAutofit/>
          </a:bodyPr>
          <a:lstStyle/>
          <a:p>
            <a:r>
              <a:rPr lang="en-US" sz="9600">
                <a:solidFill>
                  <a:srgbClr val="FFFFFF"/>
                </a:solidFill>
              </a:rPr>
              <a:t>Discussion of SOC Report for Caremark</a:t>
            </a:r>
          </a:p>
        </p:txBody>
      </p:sp>
      <p:sp useBgFill="1">
        <p:nvSpPr>
          <p:cNvPr id="13" name="Rectangle 12">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4" y="0"/>
            <a:ext cx="46573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F09C43D-B75F-4967-B209-0B589BAC9428}"/>
              </a:ext>
            </a:extLst>
          </p:cNvPr>
          <p:cNvSpPr>
            <a:spLocks noGrp="1"/>
          </p:cNvSpPr>
          <p:nvPr>
            <p:ph type="sldNum" sz="quarter" idx="12"/>
          </p:nvPr>
        </p:nvSpPr>
        <p:spPr>
          <a:xfrm>
            <a:off x="8763926" y="5876412"/>
            <a:ext cx="2926080" cy="1397039"/>
          </a:xfrm>
        </p:spPr>
        <p:txBody>
          <a:bodyPr vert="horz" lIns="91440" tIns="45720" rIns="91440" bIns="45720" rtlCol="0" anchor="b">
            <a:normAutofit/>
          </a:bodyPr>
          <a:lstStyle/>
          <a:p>
            <a:pPr>
              <a:lnSpc>
                <a:spcPct val="90000"/>
              </a:lnSpc>
              <a:spcAft>
                <a:spcPts val="600"/>
              </a:spcAft>
            </a:pPr>
            <a:fld id="{93F58BB2-1D29-49E3-A3B8-5EC5B18C897D}" type="slidenum">
              <a:rPr lang="en-US" sz="9500" b="0" kern="1200">
                <a:ln>
                  <a:noFill/>
                </a:ln>
                <a:latin typeface="+mj-lt"/>
                <a:ea typeface="+mn-ea"/>
                <a:cs typeface="+mn-cs"/>
              </a:rPr>
              <a:pPr>
                <a:lnSpc>
                  <a:spcPct val="90000"/>
                </a:lnSpc>
                <a:spcAft>
                  <a:spcPts val="600"/>
                </a:spcAft>
              </a:pPr>
              <a:t>19</a:t>
            </a:fld>
            <a:endParaRPr lang="en-US" sz="9500" b="0" kern="1200">
              <a:ln>
                <a:noFill/>
              </a:ln>
              <a:latin typeface="+mj-lt"/>
              <a:ea typeface="+mn-ea"/>
              <a:cs typeface="+mn-cs"/>
            </a:endParaRPr>
          </a:p>
        </p:txBody>
      </p:sp>
      <p:sp>
        <p:nvSpPr>
          <p:cNvPr id="3" name="Text Placeholder 2">
            <a:extLst>
              <a:ext uri="{FF2B5EF4-FFF2-40B4-BE49-F238E27FC236}">
                <a16:creationId xmlns:a16="http://schemas.microsoft.com/office/drawing/2014/main" id="{F7752AFA-C6C7-4C97-BDC7-251A3E02DDC4}"/>
              </a:ext>
            </a:extLst>
          </p:cNvPr>
          <p:cNvSpPr>
            <a:spLocks noGrp="1"/>
          </p:cNvSpPr>
          <p:nvPr>
            <p:ph type="body" idx="1"/>
          </p:nvPr>
        </p:nvSpPr>
        <p:spPr>
          <a:xfrm>
            <a:off x="7856384" y="643467"/>
            <a:ext cx="3692149" cy="5452532"/>
          </a:xfrm>
        </p:spPr>
        <p:txBody>
          <a:bodyPr vert="horz" lIns="91440" tIns="45720" rIns="91440" bIns="45720" rtlCol="0" anchor="ctr">
            <a:normAutofit/>
          </a:bodyPr>
          <a:lstStyle/>
          <a:p>
            <a:r>
              <a:rPr lang="en-US" dirty="0">
                <a:solidFill>
                  <a:schemeClr val="accent1">
                    <a:lumMod val="75000"/>
                  </a:schemeClr>
                </a:solidFill>
              </a:rPr>
              <a:t>Caremark provides Pharmacy benefit management services for health care provided to State of RI active and retired employees.</a:t>
            </a:r>
          </a:p>
        </p:txBody>
      </p:sp>
    </p:spTree>
    <p:extLst>
      <p:ext uri="{BB962C8B-B14F-4D97-AF65-F5344CB8AC3E}">
        <p14:creationId xmlns:p14="http://schemas.microsoft.com/office/powerpoint/2010/main" val="504367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79290" y="5990252"/>
            <a:ext cx="612710" cy="774561"/>
          </a:xfrm>
        </p:spPr>
        <p:txBody>
          <a:bodyPr/>
          <a:lstStyle/>
          <a:p>
            <a:fld id="{93F58BB2-1D29-49E3-A3B8-5EC5B18C897D}" type="slidenum">
              <a:rPr lang="en-US" sz="4000" smtClean="0">
                <a:solidFill>
                  <a:schemeClr val="accent1">
                    <a:lumMod val="75000"/>
                  </a:schemeClr>
                </a:solidFill>
              </a:rPr>
              <a:t>2</a:t>
            </a:fld>
            <a:endParaRPr lang="en-US" sz="4000" dirty="0">
              <a:solidFill>
                <a:schemeClr val="accent1">
                  <a:lumMod val="75000"/>
                </a:schemeClr>
              </a:solidFill>
            </a:endParaRPr>
          </a:p>
        </p:txBody>
      </p:sp>
      <p:sp>
        <p:nvSpPr>
          <p:cNvPr id="3" name="Rectangle 2">
            <a:extLst>
              <a:ext uri="{FF2B5EF4-FFF2-40B4-BE49-F238E27FC236}">
                <a16:creationId xmlns:a16="http://schemas.microsoft.com/office/drawing/2014/main" id="{F2AAE05C-9D53-475F-A318-DA93763F6821}"/>
              </a:ext>
            </a:extLst>
          </p:cNvPr>
          <p:cNvSpPr/>
          <p:nvPr/>
        </p:nvSpPr>
        <p:spPr>
          <a:xfrm>
            <a:off x="1422020" y="298178"/>
            <a:ext cx="9541353" cy="5770811"/>
          </a:xfrm>
          <a:prstGeom prst="rect">
            <a:avLst/>
          </a:prstGeom>
          <a:solidFill>
            <a:schemeClr val="accent1">
              <a:lumMod val="40000"/>
              <a:lumOff val="60000"/>
            </a:schemeClr>
          </a:solidFill>
          <a:ln w="38100">
            <a:solidFill>
              <a:schemeClr val="accent1">
                <a:lumMod val="50000"/>
              </a:schemeClr>
            </a:solidFill>
          </a:ln>
        </p:spPr>
        <p:txBody>
          <a:bodyPr wrap="square">
            <a:spAutoFit/>
          </a:bodyPr>
          <a:lstStyle/>
          <a:p>
            <a:r>
              <a:rPr lang="en-US" sz="1300" b="1"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 </a:t>
            </a:r>
          </a:p>
          <a:p>
            <a:r>
              <a:rPr lang="en-US" b="1" i="1" u="sng" dirty="0">
                <a:latin typeface="Arial Narrow" panose="020B0606020202030204" pitchFamily="34" charset="0"/>
              </a:rPr>
              <a:t>Training Objectives:</a:t>
            </a:r>
            <a:r>
              <a:rPr lang="en-US" dirty="0">
                <a:latin typeface="Arial Narrow" panose="020B0606020202030204" pitchFamily="34" charset="0"/>
              </a:rPr>
              <a:t>	 </a:t>
            </a:r>
            <a:r>
              <a:rPr lang="en-US" sz="1600" dirty="0">
                <a:latin typeface="Arial Narrow" panose="020B0606020202030204" pitchFamily="34" charset="0"/>
              </a:rPr>
              <a:t>provide State of Rhode Island CFO’s with a basic understanding of SOC reports and why they are important, relevant, and useful tools that should be utilized by State financial leaders in evaluating key controls over critical functionalities and monitoring contract compliance by contractors/vendors/fiscal agents.  </a:t>
            </a:r>
          </a:p>
          <a:p>
            <a:r>
              <a:rPr lang="en-US" dirty="0">
                <a:latin typeface="Arial Narrow" panose="020B0606020202030204" pitchFamily="34" charset="0"/>
              </a:rPr>
              <a:t> </a:t>
            </a:r>
          </a:p>
          <a:p>
            <a:pPr algn="ctr"/>
            <a:r>
              <a:rPr lang="en-US" b="1" i="1" u="sng" dirty="0">
                <a:solidFill>
                  <a:srgbClr val="00B0F0"/>
                </a:solidFill>
                <a:latin typeface="Arial Narrow" panose="020B0606020202030204" pitchFamily="34" charset="0"/>
              </a:rPr>
              <a:t>Agenda</a:t>
            </a:r>
          </a:p>
          <a:p>
            <a:pPr algn="ctr"/>
            <a:endParaRPr lang="en-US" dirty="0">
              <a:latin typeface="Arial Narrow" panose="020B0606020202030204" pitchFamily="34" charset="0"/>
            </a:endParaRPr>
          </a:p>
          <a:p>
            <a:pPr marL="342900" lvl="0" indent="-342900">
              <a:buFont typeface="+mj-lt"/>
              <a:buAutoNum type="arabicPeriod"/>
            </a:pPr>
            <a:r>
              <a:rPr lang="en-US" dirty="0">
                <a:latin typeface="Arial Narrow" panose="020B0606020202030204" pitchFamily="34" charset="0"/>
              </a:rPr>
              <a:t>What is a Service Organization Control (SOC) Report?</a:t>
            </a:r>
          </a:p>
          <a:p>
            <a:pPr marL="342900" lvl="0" indent="-342900">
              <a:buFont typeface="+mj-lt"/>
              <a:buAutoNum type="arabicPeriod"/>
            </a:pPr>
            <a:endParaRPr lang="en-US" dirty="0">
              <a:latin typeface="Arial Narrow" panose="020B0606020202030204" pitchFamily="34" charset="0"/>
            </a:endParaRPr>
          </a:p>
          <a:p>
            <a:pPr marL="742950" lvl="1" indent="-285750">
              <a:buFont typeface="Arial" panose="020B0604020202020204" pitchFamily="34" charset="0"/>
              <a:buChar char="•"/>
            </a:pPr>
            <a:r>
              <a:rPr lang="en-US" dirty="0">
                <a:latin typeface="Arial Narrow" panose="020B0606020202030204" pitchFamily="34" charset="0"/>
              </a:rPr>
              <a:t>What is a service organization?</a:t>
            </a:r>
          </a:p>
          <a:p>
            <a:pPr lvl="0"/>
            <a:endParaRPr lang="en-US" dirty="0">
              <a:latin typeface="Arial Narrow" panose="020B0606020202030204" pitchFamily="34" charset="0"/>
            </a:endParaRPr>
          </a:p>
          <a:p>
            <a:pPr marL="742950" lvl="1" indent="-285750">
              <a:buFont typeface="Arial" panose="020B0604020202020204" pitchFamily="34" charset="0"/>
              <a:buChar char="•"/>
            </a:pPr>
            <a:r>
              <a:rPr lang="en-US" dirty="0">
                <a:latin typeface="Arial Narrow" panose="020B0606020202030204" pitchFamily="34" charset="0"/>
              </a:rPr>
              <a:t>Types of reports</a:t>
            </a:r>
          </a:p>
          <a:p>
            <a:pPr marL="742950" lvl="1" indent="-285750">
              <a:buFont typeface="Arial" panose="020B0604020202020204" pitchFamily="34" charset="0"/>
              <a:buChar char="•"/>
            </a:pPr>
            <a:endParaRPr lang="en-US" dirty="0">
              <a:latin typeface="Arial Narrow" panose="020B0606020202030204" pitchFamily="34" charset="0"/>
            </a:endParaRPr>
          </a:p>
          <a:p>
            <a:pPr marL="742950" lvl="1" indent="-285750">
              <a:buFont typeface="Arial" panose="020B0604020202020204" pitchFamily="34" charset="0"/>
              <a:buChar char="•"/>
            </a:pPr>
            <a:r>
              <a:rPr lang="en-US" dirty="0">
                <a:latin typeface="Arial Narrow" panose="020B0606020202030204" pitchFamily="34" charset="0"/>
              </a:rPr>
              <a:t>How to know if a SOC report is available or should be available.</a:t>
            </a:r>
          </a:p>
          <a:p>
            <a:r>
              <a:rPr lang="en-US" dirty="0">
                <a:latin typeface="Arial Narrow" panose="020B0606020202030204" pitchFamily="34" charset="0"/>
              </a:rPr>
              <a:t> </a:t>
            </a:r>
          </a:p>
          <a:p>
            <a:pPr marL="342900" lvl="0" indent="-342900">
              <a:buFont typeface="+mj-lt"/>
              <a:buAutoNum type="arabicPeriod" startAt="2"/>
            </a:pPr>
            <a:r>
              <a:rPr lang="en-US" dirty="0">
                <a:latin typeface="Arial Narrow" panose="020B0606020202030204" pitchFamily="34" charset="0"/>
              </a:rPr>
              <a:t>How do SOC reports fit into management’s overall responsibility for the design, operation and monitoring of controls?</a:t>
            </a:r>
          </a:p>
          <a:p>
            <a:r>
              <a:rPr lang="en-US" dirty="0">
                <a:latin typeface="Arial Narrow" panose="020B0606020202030204" pitchFamily="34" charset="0"/>
              </a:rPr>
              <a:t> </a:t>
            </a:r>
          </a:p>
          <a:p>
            <a:pPr marL="342900" lvl="0" indent="-342900">
              <a:buFont typeface="+mj-lt"/>
              <a:buAutoNum type="arabicPeriod" startAt="3"/>
            </a:pPr>
            <a:r>
              <a:rPr lang="en-US" dirty="0">
                <a:latin typeface="Arial Narrow" panose="020B0606020202030204" pitchFamily="34" charset="0"/>
              </a:rPr>
              <a:t>Why is it important that I receive, read, and react to information included in SOC reports?</a:t>
            </a:r>
          </a:p>
          <a:p>
            <a:r>
              <a:rPr lang="en-US" dirty="0">
                <a:latin typeface="Arial Narrow" panose="020B0606020202030204" pitchFamily="34" charset="0"/>
              </a:rPr>
              <a:t> </a:t>
            </a:r>
          </a:p>
          <a:p>
            <a:pPr marL="342900" lvl="0" indent="-342900">
              <a:buFont typeface="+mj-lt"/>
              <a:buAutoNum type="arabicPeriod" startAt="4"/>
            </a:pPr>
            <a:r>
              <a:rPr lang="en-US" dirty="0">
                <a:latin typeface="Arial Narrow" panose="020B0606020202030204" pitchFamily="34" charset="0"/>
              </a:rPr>
              <a:t>Does every contractor/vendor provide a SOC report?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2867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D00209-0ABC-4B1F-BF52-49BE40D5EF5F}"/>
              </a:ext>
            </a:extLst>
          </p:cNvPr>
          <p:cNvSpPr>
            <a:spLocks noGrp="1"/>
          </p:cNvSpPr>
          <p:nvPr>
            <p:ph type="sldNum" sz="quarter" idx="12"/>
          </p:nvPr>
        </p:nvSpPr>
        <p:spPr/>
        <p:txBody>
          <a:bodyPr/>
          <a:lstStyle/>
          <a:p>
            <a:fld id="{93F58BB2-1D29-49E3-A3B8-5EC5B18C897D}" type="slidenum">
              <a:rPr lang="en-US" smtClean="0"/>
              <a:t>20</a:t>
            </a:fld>
            <a:endParaRPr lang="en-US" dirty="0"/>
          </a:p>
        </p:txBody>
      </p:sp>
      <p:pic>
        <p:nvPicPr>
          <p:cNvPr id="4" name="Picture 3">
            <a:extLst>
              <a:ext uri="{FF2B5EF4-FFF2-40B4-BE49-F238E27FC236}">
                <a16:creationId xmlns:a16="http://schemas.microsoft.com/office/drawing/2014/main" id="{519086C4-5B21-4B46-9C21-1137AE1CCF01}"/>
              </a:ext>
            </a:extLst>
          </p:cNvPr>
          <p:cNvPicPr>
            <a:picLocks noChangeAspect="1"/>
          </p:cNvPicPr>
          <p:nvPr/>
        </p:nvPicPr>
        <p:blipFill>
          <a:blip r:embed="rId2"/>
          <a:stretch>
            <a:fillRect/>
          </a:stretch>
        </p:blipFill>
        <p:spPr>
          <a:xfrm>
            <a:off x="2304585" y="1689410"/>
            <a:ext cx="7582829" cy="3479180"/>
          </a:xfrm>
          <a:prstGeom prst="rect">
            <a:avLst/>
          </a:prstGeom>
        </p:spPr>
      </p:pic>
    </p:spTree>
    <p:extLst>
      <p:ext uri="{BB962C8B-B14F-4D97-AF65-F5344CB8AC3E}">
        <p14:creationId xmlns:p14="http://schemas.microsoft.com/office/powerpoint/2010/main" val="1167245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FE01DD-8460-4AA8-B3E4-008494024F86}"/>
              </a:ext>
            </a:extLst>
          </p:cNvPr>
          <p:cNvSpPr>
            <a:spLocks noGrp="1"/>
          </p:cNvSpPr>
          <p:nvPr>
            <p:ph type="sldNum" sz="quarter" idx="12"/>
          </p:nvPr>
        </p:nvSpPr>
        <p:spPr/>
        <p:txBody>
          <a:bodyPr/>
          <a:lstStyle/>
          <a:p>
            <a:fld id="{93F58BB2-1D29-49E3-A3B8-5EC5B18C897D}" type="slidenum">
              <a:rPr lang="en-US" smtClean="0"/>
              <a:t>21</a:t>
            </a:fld>
            <a:endParaRPr lang="en-US" dirty="0"/>
          </a:p>
        </p:txBody>
      </p:sp>
      <p:pic>
        <p:nvPicPr>
          <p:cNvPr id="4" name="Picture 3">
            <a:extLst>
              <a:ext uri="{FF2B5EF4-FFF2-40B4-BE49-F238E27FC236}">
                <a16:creationId xmlns:a16="http://schemas.microsoft.com/office/drawing/2014/main" id="{0D5A3806-EFF3-46DA-A70B-7DBB9BF60A6F}"/>
              </a:ext>
            </a:extLst>
          </p:cNvPr>
          <p:cNvPicPr>
            <a:picLocks noChangeAspect="1"/>
          </p:cNvPicPr>
          <p:nvPr/>
        </p:nvPicPr>
        <p:blipFill>
          <a:blip r:embed="rId2"/>
          <a:stretch>
            <a:fillRect/>
          </a:stretch>
        </p:blipFill>
        <p:spPr>
          <a:xfrm>
            <a:off x="3464312" y="216816"/>
            <a:ext cx="5263376" cy="6438508"/>
          </a:xfrm>
          <a:prstGeom prst="rect">
            <a:avLst/>
          </a:prstGeom>
        </p:spPr>
      </p:pic>
    </p:spTree>
    <p:extLst>
      <p:ext uri="{BB962C8B-B14F-4D97-AF65-F5344CB8AC3E}">
        <p14:creationId xmlns:p14="http://schemas.microsoft.com/office/powerpoint/2010/main" val="2940623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721FE-DBEF-412F-AABB-39BA08EB36B8}"/>
              </a:ext>
            </a:extLst>
          </p:cNvPr>
          <p:cNvSpPr>
            <a:spLocks noGrp="1"/>
          </p:cNvSpPr>
          <p:nvPr>
            <p:ph type="sldNum" sz="quarter" idx="12"/>
          </p:nvPr>
        </p:nvSpPr>
        <p:spPr/>
        <p:txBody>
          <a:bodyPr/>
          <a:lstStyle/>
          <a:p>
            <a:fld id="{93F58BB2-1D29-49E3-A3B8-5EC5B18C897D}" type="slidenum">
              <a:rPr lang="en-US" smtClean="0"/>
              <a:t>22</a:t>
            </a:fld>
            <a:endParaRPr lang="en-US" dirty="0"/>
          </a:p>
        </p:txBody>
      </p:sp>
      <p:pic>
        <p:nvPicPr>
          <p:cNvPr id="4" name="Picture 3">
            <a:extLst>
              <a:ext uri="{FF2B5EF4-FFF2-40B4-BE49-F238E27FC236}">
                <a16:creationId xmlns:a16="http://schemas.microsoft.com/office/drawing/2014/main" id="{AD7D4A9F-A193-4AC9-8937-C365B769C23E}"/>
              </a:ext>
            </a:extLst>
          </p:cNvPr>
          <p:cNvPicPr>
            <a:picLocks noChangeAspect="1"/>
          </p:cNvPicPr>
          <p:nvPr/>
        </p:nvPicPr>
        <p:blipFill>
          <a:blip r:embed="rId2"/>
          <a:stretch>
            <a:fillRect/>
          </a:stretch>
        </p:blipFill>
        <p:spPr>
          <a:xfrm>
            <a:off x="2839844" y="903249"/>
            <a:ext cx="6512312" cy="5051502"/>
          </a:xfrm>
          <a:prstGeom prst="rect">
            <a:avLst/>
          </a:prstGeom>
        </p:spPr>
      </p:pic>
      <p:sp>
        <p:nvSpPr>
          <p:cNvPr id="5" name="Arrow: Left 4">
            <a:extLst>
              <a:ext uri="{FF2B5EF4-FFF2-40B4-BE49-F238E27FC236}">
                <a16:creationId xmlns:a16="http://schemas.microsoft.com/office/drawing/2014/main" id="{52AD5730-58B7-4971-B7C5-E470FCA30077}"/>
              </a:ext>
            </a:extLst>
          </p:cNvPr>
          <p:cNvSpPr/>
          <p:nvPr/>
        </p:nvSpPr>
        <p:spPr>
          <a:xfrm>
            <a:off x="9352156" y="5081047"/>
            <a:ext cx="854289" cy="216817"/>
          </a:xfrm>
          <a:prstGeom prst="leftArrow">
            <a:avLst>
              <a:gd name="adj1" fmla="val 58033"/>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89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7EAFB-05EB-46CB-B8DF-3EAA704A92FC}"/>
              </a:ext>
            </a:extLst>
          </p:cNvPr>
          <p:cNvSpPr>
            <a:spLocks noGrp="1"/>
          </p:cNvSpPr>
          <p:nvPr>
            <p:ph type="sldNum" sz="quarter" idx="12"/>
          </p:nvPr>
        </p:nvSpPr>
        <p:spPr/>
        <p:txBody>
          <a:bodyPr/>
          <a:lstStyle/>
          <a:p>
            <a:fld id="{93F58BB2-1D29-49E3-A3B8-5EC5B18C897D}" type="slidenum">
              <a:rPr lang="en-US" smtClean="0"/>
              <a:t>23</a:t>
            </a:fld>
            <a:endParaRPr lang="en-US" dirty="0"/>
          </a:p>
        </p:txBody>
      </p:sp>
      <p:pic>
        <p:nvPicPr>
          <p:cNvPr id="4" name="Picture 3">
            <a:extLst>
              <a:ext uri="{FF2B5EF4-FFF2-40B4-BE49-F238E27FC236}">
                <a16:creationId xmlns:a16="http://schemas.microsoft.com/office/drawing/2014/main" id="{29CBDB3C-CE03-4F3F-BE7A-D07E1C1CCF00}"/>
              </a:ext>
            </a:extLst>
          </p:cNvPr>
          <p:cNvPicPr>
            <a:picLocks noChangeAspect="1"/>
          </p:cNvPicPr>
          <p:nvPr/>
        </p:nvPicPr>
        <p:blipFill>
          <a:blip r:embed="rId2"/>
          <a:stretch>
            <a:fillRect/>
          </a:stretch>
        </p:blipFill>
        <p:spPr>
          <a:xfrm>
            <a:off x="2083324" y="706112"/>
            <a:ext cx="8022209" cy="5443643"/>
          </a:xfrm>
          <a:prstGeom prst="rect">
            <a:avLst/>
          </a:prstGeom>
        </p:spPr>
      </p:pic>
      <p:sp>
        <p:nvSpPr>
          <p:cNvPr id="5" name="Arrow: Left 4">
            <a:extLst>
              <a:ext uri="{FF2B5EF4-FFF2-40B4-BE49-F238E27FC236}">
                <a16:creationId xmlns:a16="http://schemas.microsoft.com/office/drawing/2014/main" id="{96C9DD94-FA53-4BAF-B856-0F7860F86633}"/>
              </a:ext>
            </a:extLst>
          </p:cNvPr>
          <p:cNvSpPr/>
          <p:nvPr/>
        </p:nvSpPr>
        <p:spPr>
          <a:xfrm>
            <a:off x="9919361" y="1233834"/>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ACD93E4-BD41-497B-9A37-95CEF8C16B6B}"/>
              </a:ext>
            </a:extLst>
          </p:cNvPr>
          <p:cNvPicPr>
            <a:picLocks noChangeAspect="1"/>
          </p:cNvPicPr>
          <p:nvPr/>
        </p:nvPicPr>
        <p:blipFill>
          <a:blip r:embed="rId3"/>
          <a:stretch>
            <a:fillRect/>
          </a:stretch>
        </p:blipFill>
        <p:spPr>
          <a:xfrm>
            <a:off x="10004784" y="2142722"/>
            <a:ext cx="993734" cy="499915"/>
          </a:xfrm>
          <a:prstGeom prst="rect">
            <a:avLst/>
          </a:prstGeom>
        </p:spPr>
      </p:pic>
    </p:spTree>
    <p:extLst>
      <p:ext uri="{BB962C8B-B14F-4D97-AF65-F5344CB8AC3E}">
        <p14:creationId xmlns:p14="http://schemas.microsoft.com/office/powerpoint/2010/main" val="3861426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2C9C7D-1282-4C0F-A276-F43AFEF0F693}"/>
              </a:ext>
            </a:extLst>
          </p:cNvPr>
          <p:cNvSpPr>
            <a:spLocks noGrp="1"/>
          </p:cNvSpPr>
          <p:nvPr>
            <p:ph type="sldNum" sz="quarter" idx="12"/>
          </p:nvPr>
        </p:nvSpPr>
        <p:spPr/>
        <p:txBody>
          <a:bodyPr/>
          <a:lstStyle/>
          <a:p>
            <a:fld id="{93F58BB2-1D29-49E3-A3B8-5EC5B18C897D}" type="slidenum">
              <a:rPr lang="en-US" smtClean="0"/>
              <a:t>24</a:t>
            </a:fld>
            <a:endParaRPr lang="en-US" dirty="0"/>
          </a:p>
        </p:txBody>
      </p:sp>
      <p:pic>
        <p:nvPicPr>
          <p:cNvPr id="4" name="Picture 3">
            <a:extLst>
              <a:ext uri="{FF2B5EF4-FFF2-40B4-BE49-F238E27FC236}">
                <a16:creationId xmlns:a16="http://schemas.microsoft.com/office/drawing/2014/main" id="{F26E6618-DA44-4A12-9300-B524D752BE79}"/>
              </a:ext>
            </a:extLst>
          </p:cNvPr>
          <p:cNvPicPr>
            <a:picLocks noChangeAspect="1"/>
          </p:cNvPicPr>
          <p:nvPr/>
        </p:nvPicPr>
        <p:blipFill>
          <a:blip r:embed="rId2"/>
          <a:stretch>
            <a:fillRect/>
          </a:stretch>
        </p:blipFill>
        <p:spPr>
          <a:xfrm>
            <a:off x="2253007" y="1092819"/>
            <a:ext cx="7210662" cy="5002098"/>
          </a:xfrm>
          <a:prstGeom prst="rect">
            <a:avLst/>
          </a:prstGeom>
        </p:spPr>
      </p:pic>
      <p:sp>
        <p:nvSpPr>
          <p:cNvPr id="5" name="TextBox 4">
            <a:extLst>
              <a:ext uri="{FF2B5EF4-FFF2-40B4-BE49-F238E27FC236}">
                <a16:creationId xmlns:a16="http://schemas.microsoft.com/office/drawing/2014/main" id="{8960767C-5861-46FE-9040-B78172182E0F}"/>
              </a:ext>
            </a:extLst>
          </p:cNvPr>
          <p:cNvSpPr txBox="1"/>
          <p:nvPr/>
        </p:nvSpPr>
        <p:spPr>
          <a:xfrm>
            <a:off x="9577633" y="1225485"/>
            <a:ext cx="2112373" cy="1754326"/>
          </a:xfrm>
          <a:prstGeom prst="rect">
            <a:avLst/>
          </a:prstGeom>
          <a:solidFill>
            <a:schemeClr val="accent1">
              <a:lumMod val="60000"/>
              <a:lumOff val="40000"/>
            </a:schemeClr>
          </a:solidFill>
        </p:spPr>
        <p:txBody>
          <a:bodyPr wrap="square" rtlCol="0">
            <a:spAutoFit/>
          </a:bodyPr>
          <a:lstStyle/>
          <a:p>
            <a:r>
              <a:rPr lang="en-US" dirty="0"/>
              <a:t>Example of management’s description of controls which is included in the report</a:t>
            </a:r>
          </a:p>
        </p:txBody>
      </p:sp>
    </p:spTree>
    <p:extLst>
      <p:ext uri="{BB962C8B-B14F-4D97-AF65-F5344CB8AC3E}">
        <p14:creationId xmlns:p14="http://schemas.microsoft.com/office/powerpoint/2010/main" val="3430503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73154-93E7-4E73-B89E-60DF5D618668}"/>
              </a:ext>
            </a:extLst>
          </p:cNvPr>
          <p:cNvSpPr>
            <a:spLocks noGrp="1"/>
          </p:cNvSpPr>
          <p:nvPr>
            <p:ph type="sldNum" sz="quarter" idx="12"/>
          </p:nvPr>
        </p:nvSpPr>
        <p:spPr/>
        <p:txBody>
          <a:bodyPr/>
          <a:lstStyle/>
          <a:p>
            <a:fld id="{93F58BB2-1D29-49E3-A3B8-5EC5B18C897D}" type="slidenum">
              <a:rPr lang="en-US" smtClean="0"/>
              <a:t>25</a:t>
            </a:fld>
            <a:endParaRPr lang="en-US" dirty="0"/>
          </a:p>
        </p:txBody>
      </p:sp>
      <p:pic>
        <p:nvPicPr>
          <p:cNvPr id="4" name="Picture 3">
            <a:extLst>
              <a:ext uri="{FF2B5EF4-FFF2-40B4-BE49-F238E27FC236}">
                <a16:creationId xmlns:a16="http://schemas.microsoft.com/office/drawing/2014/main" id="{8BC30B41-CEC7-41B9-87E6-B61B38BE39F4}"/>
              </a:ext>
            </a:extLst>
          </p:cNvPr>
          <p:cNvPicPr>
            <a:picLocks noChangeAspect="1"/>
          </p:cNvPicPr>
          <p:nvPr/>
        </p:nvPicPr>
        <p:blipFill>
          <a:blip r:embed="rId2"/>
          <a:stretch>
            <a:fillRect/>
          </a:stretch>
        </p:blipFill>
        <p:spPr>
          <a:xfrm>
            <a:off x="2727935" y="207390"/>
            <a:ext cx="6736129" cy="6325385"/>
          </a:xfrm>
          <a:prstGeom prst="rect">
            <a:avLst/>
          </a:prstGeom>
        </p:spPr>
      </p:pic>
      <p:sp>
        <p:nvSpPr>
          <p:cNvPr id="5" name="TextBox 4">
            <a:extLst>
              <a:ext uri="{FF2B5EF4-FFF2-40B4-BE49-F238E27FC236}">
                <a16:creationId xmlns:a16="http://schemas.microsoft.com/office/drawing/2014/main" id="{D54944FB-1058-4A8C-9D83-EF481CE4DE10}"/>
              </a:ext>
            </a:extLst>
          </p:cNvPr>
          <p:cNvSpPr txBox="1"/>
          <p:nvPr/>
        </p:nvSpPr>
        <p:spPr>
          <a:xfrm>
            <a:off x="9916998" y="1018095"/>
            <a:ext cx="1687398" cy="4247317"/>
          </a:xfrm>
          <a:prstGeom prst="rect">
            <a:avLst/>
          </a:prstGeom>
          <a:solidFill>
            <a:schemeClr val="accent1"/>
          </a:solidFill>
        </p:spPr>
        <p:txBody>
          <a:bodyPr wrap="square" rtlCol="0">
            <a:spAutoFit/>
          </a:bodyPr>
          <a:lstStyle/>
          <a:p>
            <a:r>
              <a:rPr lang="en-US" dirty="0"/>
              <a:t>Example of complementary user entity controls identified in the report – this is a prompt for users to consider the relevance of these controls and whether they are in place at the user entity.</a:t>
            </a:r>
          </a:p>
        </p:txBody>
      </p:sp>
    </p:spTree>
    <p:extLst>
      <p:ext uri="{BB962C8B-B14F-4D97-AF65-F5344CB8AC3E}">
        <p14:creationId xmlns:p14="http://schemas.microsoft.com/office/powerpoint/2010/main" val="28039625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96BE04-C3A8-49DB-9009-AD99957FE1C1}"/>
              </a:ext>
            </a:extLst>
          </p:cNvPr>
          <p:cNvSpPr>
            <a:spLocks noGrp="1"/>
          </p:cNvSpPr>
          <p:nvPr>
            <p:ph type="sldNum" sz="quarter" idx="12"/>
          </p:nvPr>
        </p:nvSpPr>
        <p:spPr/>
        <p:txBody>
          <a:bodyPr/>
          <a:lstStyle/>
          <a:p>
            <a:fld id="{93F58BB2-1D29-49E3-A3B8-5EC5B18C897D}" type="slidenum">
              <a:rPr lang="en-US" smtClean="0"/>
              <a:t>26</a:t>
            </a:fld>
            <a:endParaRPr lang="en-US" dirty="0"/>
          </a:p>
        </p:txBody>
      </p:sp>
      <p:pic>
        <p:nvPicPr>
          <p:cNvPr id="4" name="Picture 3">
            <a:extLst>
              <a:ext uri="{FF2B5EF4-FFF2-40B4-BE49-F238E27FC236}">
                <a16:creationId xmlns:a16="http://schemas.microsoft.com/office/drawing/2014/main" id="{A3D02530-D323-4AF7-AD7E-0A2ACE6A85EB}"/>
              </a:ext>
            </a:extLst>
          </p:cNvPr>
          <p:cNvPicPr>
            <a:picLocks noChangeAspect="1"/>
          </p:cNvPicPr>
          <p:nvPr/>
        </p:nvPicPr>
        <p:blipFill>
          <a:blip r:embed="rId2"/>
          <a:stretch>
            <a:fillRect/>
          </a:stretch>
        </p:blipFill>
        <p:spPr>
          <a:xfrm>
            <a:off x="1655181" y="325118"/>
            <a:ext cx="7607766" cy="5844188"/>
          </a:xfrm>
          <a:prstGeom prst="rect">
            <a:avLst/>
          </a:prstGeom>
        </p:spPr>
      </p:pic>
      <p:sp>
        <p:nvSpPr>
          <p:cNvPr id="5" name="TextBox 4">
            <a:extLst>
              <a:ext uri="{FF2B5EF4-FFF2-40B4-BE49-F238E27FC236}">
                <a16:creationId xmlns:a16="http://schemas.microsoft.com/office/drawing/2014/main" id="{5E5EA9DC-6AF9-4D86-B652-1BC565892578}"/>
              </a:ext>
            </a:extLst>
          </p:cNvPr>
          <p:cNvSpPr txBox="1"/>
          <p:nvPr/>
        </p:nvSpPr>
        <p:spPr>
          <a:xfrm>
            <a:off x="9838481" y="960699"/>
            <a:ext cx="1851525" cy="1477328"/>
          </a:xfrm>
          <a:prstGeom prst="rect">
            <a:avLst/>
          </a:prstGeom>
          <a:solidFill>
            <a:schemeClr val="accent1">
              <a:lumMod val="60000"/>
              <a:lumOff val="40000"/>
            </a:schemeClr>
          </a:solidFill>
        </p:spPr>
        <p:txBody>
          <a:bodyPr wrap="square" rtlCol="0">
            <a:spAutoFit/>
          </a:bodyPr>
          <a:lstStyle/>
          <a:p>
            <a:r>
              <a:rPr lang="en-US" dirty="0"/>
              <a:t>Example of a test of controls by the auditor with test results – no exception noted.</a:t>
            </a:r>
          </a:p>
        </p:txBody>
      </p:sp>
    </p:spTree>
    <p:extLst>
      <p:ext uri="{BB962C8B-B14F-4D97-AF65-F5344CB8AC3E}">
        <p14:creationId xmlns:p14="http://schemas.microsoft.com/office/powerpoint/2010/main" val="3490283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D88710-E272-4101-98EB-231136F7FB83}"/>
              </a:ext>
            </a:extLst>
          </p:cNvPr>
          <p:cNvSpPr>
            <a:spLocks noGrp="1"/>
          </p:cNvSpPr>
          <p:nvPr>
            <p:ph type="sldNum" sz="quarter" idx="12"/>
          </p:nvPr>
        </p:nvSpPr>
        <p:spPr/>
        <p:txBody>
          <a:bodyPr/>
          <a:lstStyle/>
          <a:p>
            <a:fld id="{93F58BB2-1D29-49E3-A3B8-5EC5B18C897D}" type="slidenum">
              <a:rPr lang="en-US" smtClean="0"/>
              <a:t>27</a:t>
            </a:fld>
            <a:endParaRPr lang="en-US" dirty="0"/>
          </a:p>
        </p:txBody>
      </p:sp>
      <p:pic>
        <p:nvPicPr>
          <p:cNvPr id="4" name="Picture 3">
            <a:extLst>
              <a:ext uri="{FF2B5EF4-FFF2-40B4-BE49-F238E27FC236}">
                <a16:creationId xmlns:a16="http://schemas.microsoft.com/office/drawing/2014/main" id="{25D18F0D-0DEF-4F29-BE33-DF077851BA2D}"/>
              </a:ext>
            </a:extLst>
          </p:cNvPr>
          <p:cNvPicPr>
            <a:picLocks noChangeAspect="1"/>
          </p:cNvPicPr>
          <p:nvPr/>
        </p:nvPicPr>
        <p:blipFill>
          <a:blip r:embed="rId2"/>
          <a:stretch>
            <a:fillRect/>
          </a:stretch>
        </p:blipFill>
        <p:spPr>
          <a:xfrm>
            <a:off x="949124" y="423394"/>
            <a:ext cx="7503004" cy="6116302"/>
          </a:xfrm>
          <a:prstGeom prst="rect">
            <a:avLst/>
          </a:prstGeom>
        </p:spPr>
      </p:pic>
      <p:sp>
        <p:nvSpPr>
          <p:cNvPr id="5" name="TextBox 4">
            <a:extLst>
              <a:ext uri="{FF2B5EF4-FFF2-40B4-BE49-F238E27FC236}">
                <a16:creationId xmlns:a16="http://schemas.microsoft.com/office/drawing/2014/main" id="{A00F5E9D-0B0B-4910-95E2-F0C2C674756E}"/>
              </a:ext>
            </a:extLst>
          </p:cNvPr>
          <p:cNvSpPr txBox="1"/>
          <p:nvPr/>
        </p:nvSpPr>
        <p:spPr>
          <a:xfrm>
            <a:off x="9178724" y="925975"/>
            <a:ext cx="2187615" cy="1477328"/>
          </a:xfrm>
          <a:prstGeom prst="rect">
            <a:avLst/>
          </a:prstGeom>
          <a:solidFill>
            <a:schemeClr val="accent1">
              <a:lumMod val="60000"/>
              <a:lumOff val="40000"/>
            </a:schemeClr>
          </a:solidFill>
        </p:spPr>
        <p:txBody>
          <a:bodyPr wrap="square" rtlCol="0">
            <a:spAutoFit/>
          </a:bodyPr>
          <a:lstStyle/>
          <a:p>
            <a:r>
              <a:rPr lang="en-US" dirty="0"/>
              <a:t>Example of  deviation noted in testing – this issue led the auditors to qualify their opinion on controls.</a:t>
            </a:r>
          </a:p>
        </p:txBody>
      </p:sp>
      <p:sp>
        <p:nvSpPr>
          <p:cNvPr id="6" name="Arrow: Left 5">
            <a:extLst>
              <a:ext uri="{FF2B5EF4-FFF2-40B4-BE49-F238E27FC236}">
                <a16:creationId xmlns:a16="http://schemas.microsoft.com/office/drawing/2014/main" id="{B18DF5B3-7260-4E88-B5A3-234F14747DF6}"/>
              </a:ext>
            </a:extLst>
          </p:cNvPr>
          <p:cNvSpPr/>
          <p:nvPr/>
        </p:nvSpPr>
        <p:spPr>
          <a:xfrm>
            <a:off x="8889357" y="531278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302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6761C-7DCA-41E1-BAFA-A7047CE3192D}"/>
              </a:ext>
            </a:extLst>
          </p:cNvPr>
          <p:cNvSpPr>
            <a:spLocks noGrp="1"/>
          </p:cNvSpPr>
          <p:nvPr>
            <p:ph type="sldNum" sz="quarter" idx="12"/>
          </p:nvPr>
        </p:nvSpPr>
        <p:spPr/>
        <p:txBody>
          <a:bodyPr/>
          <a:lstStyle/>
          <a:p>
            <a:fld id="{93F58BB2-1D29-49E3-A3B8-5EC5B18C897D}" type="slidenum">
              <a:rPr lang="en-US" smtClean="0"/>
              <a:t>28</a:t>
            </a:fld>
            <a:endParaRPr lang="en-US" dirty="0"/>
          </a:p>
        </p:txBody>
      </p:sp>
      <p:pic>
        <p:nvPicPr>
          <p:cNvPr id="4" name="Picture 3">
            <a:extLst>
              <a:ext uri="{FF2B5EF4-FFF2-40B4-BE49-F238E27FC236}">
                <a16:creationId xmlns:a16="http://schemas.microsoft.com/office/drawing/2014/main" id="{84721650-2A97-4EC7-801B-FB37C77D1E65}"/>
              </a:ext>
            </a:extLst>
          </p:cNvPr>
          <p:cNvPicPr>
            <a:picLocks noChangeAspect="1"/>
          </p:cNvPicPr>
          <p:nvPr/>
        </p:nvPicPr>
        <p:blipFill>
          <a:blip r:embed="rId2"/>
          <a:stretch>
            <a:fillRect/>
          </a:stretch>
        </p:blipFill>
        <p:spPr>
          <a:xfrm>
            <a:off x="1323561" y="98331"/>
            <a:ext cx="6465529" cy="6476600"/>
          </a:xfrm>
          <a:prstGeom prst="rect">
            <a:avLst/>
          </a:prstGeom>
        </p:spPr>
      </p:pic>
      <p:sp>
        <p:nvSpPr>
          <p:cNvPr id="5" name="TextBox 4">
            <a:extLst>
              <a:ext uri="{FF2B5EF4-FFF2-40B4-BE49-F238E27FC236}">
                <a16:creationId xmlns:a16="http://schemas.microsoft.com/office/drawing/2014/main" id="{CD3607F3-23AE-4014-87E0-4098403290F8}"/>
              </a:ext>
            </a:extLst>
          </p:cNvPr>
          <p:cNvSpPr txBox="1"/>
          <p:nvPr/>
        </p:nvSpPr>
        <p:spPr>
          <a:xfrm>
            <a:off x="8646289" y="1076446"/>
            <a:ext cx="2777924" cy="2031325"/>
          </a:xfrm>
          <a:prstGeom prst="rect">
            <a:avLst/>
          </a:prstGeom>
          <a:solidFill>
            <a:schemeClr val="accent1">
              <a:lumMod val="60000"/>
              <a:lumOff val="40000"/>
            </a:schemeClr>
          </a:solidFill>
        </p:spPr>
        <p:txBody>
          <a:bodyPr wrap="square" rtlCol="0">
            <a:spAutoFit/>
          </a:bodyPr>
          <a:lstStyle/>
          <a:p>
            <a:r>
              <a:rPr lang="en-US" dirty="0"/>
              <a:t>Management’s response and corrective action included in the report – this is important to evaluate the significance of any exceptions noted in a SOC report.</a:t>
            </a:r>
          </a:p>
        </p:txBody>
      </p:sp>
    </p:spTree>
    <p:extLst>
      <p:ext uri="{BB962C8B-B14F-4D97-AF65-F5344CB8AC3E}">
        <p14:creationId xmlns:p14="http://schemas.microsoft.com/office/powerpoint/2010/main" val="3816152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23BD-2511-49F9-AE6B-F44D263A88C4}"/>
              </a:ext>
            </a:extLst>
          </p:cNvPr>
          <p:cNvSpPr>
            <a:spLocks noGrp="1"/>
          </p:cNvSpPr>
          <p:nvPr>
            <p:ph type="title"/>
          </p:nvPr>
        </p:nvSpPr>
        <p:spPr/>
        <p:txBody>
          <a:bodyPr/>
          <a:lstStyle/>
          <a:p>
            <a:r>
              <a:rPr lang="en-US" dirty="0"/>
              <a:t>Audit expectations -</a:t>
            </a:r>
          </a:p>
        </p:txBody>
      </p:sp>
      <p:sp>
        <p:nvSpPr>
          <p:cNvPr id="3" name="Content Placeholder 2">
            <a:extLst>
              <a:ext uri="{FF2B5EF4-FFF2-40B4-BE49-F238E27FC236}">
                <a16:creationId xmlns:a16="http://schemas.microsoft.com/office/drawing/2014/main" id="{EBB423C5-5999-4C30-B893-7A0C047B90B9}"/>
              </a:ext>
            </a:extLst>
          </p:cNvPr>
          <p:cNvSpPr>
            <a:spLocks noGrp="1"/>
          </p:cNvSpPr>
          <p:nvPr>
            <p:ph idx="1"/>
          </p:nvPr>
        </p:nvSpPr>
        <p:spPr>
          <a:solidFill>
            <a:schemeClr val="accent1">
              <a:lumMod val="40000"/>
              <a:lumOff val="60000"/>
            </a:schemeClr>
          </a:solidFill>
        </p:spPr>
        <p:txBody>
          <a:bodyPr>
            <a:normAutofit lnSpcReduction="10000"/>
          </a:bodyPr>
          <a:lstStyle/>
          <a:p>
            <a:r>
              <a:rPr lang="en-US" dirty="0"/>
              <a:t>Agency has collected the reports and reviewed using A&amp;C form.</a:t>
            </a:r>
          </a:p>
          <a:p>
            <a:endParaRPr lang="en-US" dirty="0"/>
          </a:p>
          <a:p>
            <a:r>
              <a:rPr lang="en-US" dirty="0"/>
              <a:t>Agency has determined if exceptions were noted in the report, whether the exception had relevance to services provided to RI, and whether the issue was satisfactorily addressed by service organization.  Follow-up or outreach was performed if resolution of the issue was incomplete or unsatisfactory.</a:t>
            </a:r>
          </a:p>
          <a:p>
            <a:endParaRPr lang="en-US" dirty="0"/>
          </a:p>
          <a:p>
            <a:r>
              <a:rPr lang="en-US" dirty="0"/>
              <a:t>Awareness of the SOC report schedule and obtain bridge letters as appropriate.</a:t>
            </a:r>
          </a:p>
          <a:p>
            <a:endParaRPr lang="en-US" dirty="0"/>
          </a:p>
          <a:p>
            <a:endParaRPr lang="en-US" dirty="0"/>
          </a:p>
        </p:txBody>
      </p:sp>
      <p:sp>
        <p:nvSpPr>
          <p:cNvPr id="4" name="Slide Number Placeholder 3">
            <a:extLst>
              <a:ext uri="{FF2B5EF4-FFF2-40B4-BE49-F238E27FC236}">
                <a16:creationId xmlns:a16="http://schemas.microsoft.com/office/drawing/2014/main" id="{2ED20DE8-8390-4ADB-8A6F-63AFD6DF5378}"/>
              </a:ext>
            </a:extLst>
          </p:cNvPr>
          <p:cNvSpPr>
            <a:spLocks noGrp="1"/>
          </p:cNvSpPr>
          <p:nvPr>
            <p:ph type="sldNum" sz="quarter" idx="12"/>
          </p:nvPr>
        </p:nvSpPr>
        <p:spPr/>
        <p:txBody>
          <a:bodyPr/>
          <a:lstStyle/>
          <a:p>
            <a:fld id="{58A86174-52EA-47F5-BB2E-6B9818F1517A}" type="slidenum">
              <a:rPr lang="en-US" smtClean="0"/>
              <a:t>29</a:t>
            </a:fld>
            <a:endParaRPr lang="en-US" dirty="0"/>
          </a:p>
        </p:txBody>
      </p:sp>
    </p:spTree>
    <p:extLst>
      <p:ext uri="{BB962C8B-B14F-4D97-AF65-F5344CB8AC3E}">
        <p14:creationId xmlns:p14="http://schemas.microsoft.com/office/powerpoint/2010/main" val="493394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4C7A-7604-4F0C-B411-D59366B875F7}"/>
              </a:ext>
            </a:extLst>
          </p:cNvPr>
          <p:cNvSpPr>
            <a:spLocks noGrp="1"/>
          </p:cNvSpPr>
          <p:nvPr>
            <p:ph type="title"/>
          </p:nvPr>
        </p:nvSpPr>
        <p:spPr>
          <a:xfrm>
            <a:off x="657224" y="405353"/>
            <a:ext cx="10772775" cy="452486"/>
          </a:xfrm>
        </p:spPr>
        <p:txBody>
          <a:bodyPr>
            <a:normAutofit fontScale="90000"/>
          </a:bodyPr>
          <a:lstStyle/>
          <a:p>
            <a:pPr algn="ctr"/>
            <a:r>
              <a:rPr lang="en-US" sz="3600" i="1" dirty="0">
                <a:solidFill>
                  <a:srgbClr val="00B0F0"/>
                </a:solidFill>
                <a:latin typeface="Arial Narrow" panose="020B0606020202030204" pitchFamily="34" charset="0"/>
              </a:rPr>
              <a:t>Agenda (</a:t>
            </a:r>
            <a:r>
              <a:rPr lang="en-US" sz="2700" i="1" dirty="0">
                <a:solidFill>
                  <a:srgbClr val="00B0F0"/>
                </a:solidFill>
                <a:latin typeface="Arial Narrow" panose="020B0606020202030204" pitchFamily="34" charset="0"/>
              </a:rPr>
              <a:t>continued</a:t>
            </a:r>
            <a:r>
              <a:rPr lang="en-US" sz="3600" i="1" dirty="0">
                <a:solidFill>
                  <a:srgbClr val="00B0F0"/>
                </a:solidFill>
                <a:latin typeface="Arial Narrow" panose="020B0606020202030204" pitchFamily="34" charset="0"/>
              </a:rPr>
              <a:t>)</a:t>
            </a:r>
          </a:p>
        </p:txBody>
      </p:sp>
      <p:sp>
        <p:nvSpPr>
          <p:cNvPr id="3" name="Content Placeholder 2">
            <a:extLst>
              <a:ext uri="{FF2B5EF4-FFF2-40B4-BE49-F238E27FC236}">
                <a16:creationId xmlns:a16="http://schemas.microsoft.com/office/drawing/2014/main" id="{880B8094-9915-45C6-940B-ED745589DEFA}"/>
              </a:ext>
            </a:extLst>
          </p:cNvPr>
          <p:cNvSpPr>
            <a:spLocks noGrp="1"/>
          </p:cNvSpPr>
          <p:nvPr>
            <p:ph idx="1"/>
          </p:nvPr>
        </p:nvSpPr>
        <p:spPr>
          <a:xfrm>
            <a:off x="676656" y="1090570"/>
            <a:ext cx="10753725" cy="5201174"/>
          </a:xfrm>
          <a:solidFill>
            <a:schemeClr val="accent1">
              <a:lumMod val="60000"/>
              <a:lumOff val="40000"/>
            </a:schemeClr>
          </a:solidFill>
          <a:ln w="15875">
            <a:solidFill>
              <a:schemeClr val="accent1">
                <a:lumMod val="50000"/>
              </a:schemeClr>
            </a:solidFill>
          </a:ln>
        </p:spPr>
        <p:txBody>
          <a:bodyPr>
            <a:normAutofit fontScale="77500" lnSpcReduction="20000"/>
          </a:bodyPr>
          <a:lstStyle/>
          <a:p>
            <a:pPr marL="457200" marR="0" lvl="0" indent="-457200" algn="just">
              <a:lnSpc>
                <a:spcPct val="107000"/>
              </a:lnSpc>
              <a:spcBef>
                <a:spcPts val="0"/>
              </a:spcBef>
              <a:spcAft>
                <a:spcPts val="0"/>
              </a:spcAft>
              <a:buFont typeface="+mj-lt"/>
              <a:buAutoNum type="arabicPeriod" startAt="5"/>
            </a:pPr>
            <a:r>
              <a:rPr lang="en-US" sz="2300" dirty="0">
                <a:latin typeface="Arial Narrow" panose="020B0606020202030204" pitchFamily="34" charset="0"/>
                <a:ea typeface="Calibri" panose="020F0502020204030204" pitchFamily="34" charset="0"/>
                <a:cs typeface="Times New Roman" panose="02020603050405020304" pitchFamily="18" charset="0"/>
              </a:rPr>
              <a:t>What are the most important areas to focus on when reviewing a SOC report?</a:t>
            </a:r>
          </a:p>
          <a:p>
            <a:pPr marL="0" marR="0" lvl="0" indent="0" algn="just">
              <a:lnSpc>
                <a:spcPct val="107000"/>
              </a:lnSpc>
              <a:spcBef>
                <a:spcPts val="0"/>
              </a:spcBef>
              <a:spcAft>
                <a:spcPts val="0"/>
              </a:spcAft>
              <a:buNone/>
            </a:pPr>
            <a:endParaRPr lang="en-US" sz="2300" dirty="0">
              <a:latin typeface="Arial Narrow" panose="020B0606020202030204" pitchFamily="34" charset="0"/>
              <a:ea typeface="Calibri" panose="020F0502020204030204" pitchFamily="34" charset="0"/>
              <a:cs typeface="Times New Roman" panose="02020603050405020304" pitchFamily="18" charset="0"/>
            </a:endParaRPr>
          </a:p>
          <a:p>
            <a:pPr marL="800100" lvl="2">
              <a:lnSpc>
                <a:spcPct val="107000"/>
              </a:lnSpc>
              <a:spcBef>
                <a:spcPts val="0"/>
              </a:spcBef>
              <a:buFont typeface="Symbol" panose="05050102010706020507" pitchFamily="18" charset="2"/>
              <a:buChar char=""/>
            </a:pPr>
            <a:r>
              <a:rPr lang="en-US" sz="1900" dirty="0">
                <a:latin typeface="Arial Narrow" panose="020B0606020202030204" pitchFamily="34" charset="0"/>
                <a:ea typeface="Calibri" panose="020F0502020204030204" pitchFamily="34" charset="0"/>
                <a:cs typeface="Times New Roman" panose="02020603050405020304" pitchFamily="18" charset="0"/>
              </a:rPr>
              <a:t>Auditor’s report/opinion on controls</a:t>
            </a:r>
          </a:p>
          <a:p>
            <a:pPr marL="800100" lvl="2">
              <a:lnSpc>
                <a:spcPct val="107000"/>
              </a:lnSpc>
              <a:spcBef>
                <a:spcPts val="0"/>
              </a:spcBef>
              <a:buFont typeface="Symbol" panose="05050102010706020507" pitchFamily="18" charset="2"/>
              <a:buChar char=""/>
            </a:pPr>
            <a:r>
              <a:rPr lang="en-US" sz="1900" dirty="0">
                <a:latin typeface="Arial Narrow" panose="020B0606020202030204" pitchFamily="34" charset="0"/>
                <a:ea typeface="Calibri" panose="020F0502020204030204" pitchFamily="34" charset="0"/>
                <a:cs typeface="Times New Roman" panose="02020603050405020304" pitchFamily="18" charset="0"/>
              </a:rPr>
              <a:t>Scope of audit including included and excluded functionalities</a:t>
            </a:r>
          </a:p>
          <a:p>
            <a:pPr marL="800100" lvl="2">
              <a:lnSpc>
                <a:spcPct val="107000"/>
              </a:lnSpc>
              <a:spcBef>
                <a:spcPts val="0"/>
              </a:spcBef>
              <a:buFont typeface="Symbol" panose="05050102010706020507" pitchFamily="18" charset="2"/>
              <a:buChar char=""/>
            </a:pPr>
            <a:r>
              <a:rPr lang="en-US" sz="1900" dirty="0">
                <a:latin typeface="Arial Narrow" panose="020B0606020202030204" pitchFamily="34" charset="0"/>
                <a:ea typeface="Calibri" panose="020F0502020204030204" pitchFamily="34" charset="0"/>
                <a:cs typeface="Times New Roman" panose="02020603050405020304" pitchFamily="18" charset="0"/>
              </a:rPr>
              <a:t>Time period covered by audit</a:t>
            </a:r>
          </a:p>
          <a:p>
            <a:pPr marL="800100" lvl="2">
              <a:lnSpc>
                <a:spcPct val="107000"/>
              </a:lnSpc>
              <a:spcBef>
                <a:spcPts val="0"/>
              </a:spcBef>
              <a:buFont typeface="Symbol" panose="05050102010706020507" pitchFamily="18" charset="2"/>
              <a:buChar char=""/>
            </a:pPr>
            <a:r>
              <a:rPr lang="en-US" sz="1900" dirty="0">
                <a:latin typeface="Arial Narrow" panose="020B0606020202030204" pitchFamily="34" charset="0"/>
                <a:ea typeface="Calibri" panose="020F0502020204030204" pitchFamily="34" charset="0"/>
                <a:cs typeface="Times New Roman" panose="02020603050405020304" pitchFamily="18" charset="0"/>
              </a:rPr>
              <a:t>User entity controls</a:t>
            </a:r>
          </a:p>
          <a:p>
            <a:pPr marL="800100" lvl="2">
              <a:lnSpc>
                <a:spcPct val="107000"/>
              </a:lnSpc>
              <a:spcBef>
                <a:spcPts val="0"/>
              </a:spcBef>
              <a:buFont typeface="Symbol" panose="05050102010706020507" pitchFamily="18" charset="2"/>
              <a:buChar char=""/>
            </a:pPr>
            <a:r>
              <a:rPr lang="en-US" sz="1900" dirty="0">
                <a:latin typeface="Arial Narrow" panose="020B0606020202030204" pitchFamily="34" charset="0"/>
                <a:ea typeface="Calibri" panose="020F0502020204030204" pitchFamily="34" charset="0"/>
                <a:cs typeface="Times New Roman" panose="02020603050405020304" pitchFamily="18" charset="0"/>
              </a:rPr>
              <a:t>Sub-service organizations</a:t>
            </a:r>
          </a:p>
          <a:p>
            <a:pPr marL="800100" lvl="2">
              <a:lnSpc>
                <a:spcPct val="107000"/>
              </a:lnSpc>
              <a:spcBef>
                <a:spcPts val="0"/>
              </a:spcBef>
              <a:buFont typeface="Symbol" panose="05050102010706020507" pitchFamily="18" charset="2"/>
              <a:buChar char=""/>
            </a:pPr>
            <a:r>
              <a:rPr lang="en-US" sz="1900" dirty="0">
                <a:latin typeface="Arial Narrow" panose="020B0606020202030204" pitchFamily="34" charset="0"/>
                <a:ea typeface="Calibri" panose="020F0502020204030204" pitchFamily="34" charset="0"/>
                <a:cs typeface="Times New Roman" panose="02020603050405020304" pitchFamily="18" charset="0"/>
              </a:rPr>
              <a:t>Noted exceptions</a:t>
            </a:r>
          </a:p>
          <a:p>
            <a:pPr marL="800100" lvl="2">
              <a:lnSpc>
                <a:spcPct val="107000"/>
              </a:lnSpc>
              <a:spcBef>
                <a:spcPts val="0"/>
              </a:spcBef>
              <a:spcAft>
                <a:spcPts val="800"/>
              </a:spcAft>
              <a:buFont typeface="Symbol" panose="05050102010706020507" pitchFamily="18" charset="2"/>
              <a:buChar char=""/>
            </a:pPr>
            <a:r>
              <a:rPr lang="en-US" sz="1900" dirty="0">
                <a:latin typeface="Arial Narrow" panose="020B0606020202030204" pitchFamily="34" charset="0"/>
                <a:ea typeface="Calibri" panose="020F0502020204030204" pitchFamily="34" charset="0"/>
                <a:cs typeface="Times New Roman" panose="02020603050405020304" pitchFamily="18" charset="0"/>
              </a:rPr>
              <a:t>Entity management’s response and corrective action to noted exceptions</a:t>
            </a:r>
          </a:p>
          <a:p>
            <a:pPr marL="457200" marR="0">
              <a:lnSpc>
                <a:spcPct val="107000"/>
              </a:lnSpc>
              <a:spcBef>
                <a:spcPts val="0"/>
              </a:spcBef>
              <a:spcAft>
                <a:spcPts val="800"/>
              </a:spcAft>
            </a:pPr>
            <a:r>
              <a:rPr lang="en-US" sz="2300" dirty="0">
                <a:latin typeface="Arial Narrow" panose="020B0606020202030204" pitchFamily="34" charset="0"/>
                <a:ea typeface="Calibri" panose="020F0502020204030204" pitchFamily="34" charset="0"/>
                <a:cs typeface="Times New Roman" panose="02020603050405020304" pitchFamily="18" charset="0"/>
              </a:rPr>
              <a:t> </a:t>
            </a:r>
          </a:p>
          <a:p>
            <a:pPr marL="457200" marR="0" lvl="0" indent="-457200">
              <a:lnSpc>
                <a:spcPct val="107000"/>
              </a:lnSpc>
              <a:spcBef>
                <a:spcPts val="0"/>
              </a:spcBef>
              <a:spcAft>
                <a:spcPts val="800"/>
              </a:spcAft>
              <a:buFont typeface="+mj-lt"/>
              <a:buAutoNum type="arabicPeriod" startAt="6"/>
            </a:pPr>
            <a:r>
              <a:rPr lang="en-US" sz="2300" dirty="0">
                <a:latin typeface="Arial Narrow" panose="020B0606020202030204" pitchFamily="34" charset="0"/>
                <a:ea typeface="Calibri" panose="020F0502020204030204" pitchFamily="34" charset="0"/>
                <a:cs typeface="Times New Roman" panose="02020603050405020304" pitchFamily="18" charset="0"/>
              </a:rPr>
              <a:t>What if I’m having difficulty evaluating whether my activity is included within the scope of the SOC report or if a noted exception impacts my activity?</a:t>
            </a:r>
          </a:p>
          <a:p>
            <a:pPr marL="457200" marR="0">
              <a:lnSpc>
                <a:spcPct val="107000"/>
              </a:lnSpc>
              <a:spcBef>
                <a:spcPts val="0"/>
              </a:spcBef>
              <a:spcAft>
                <a:spcPts val="800"/>
              </a:spcAft>
            </a:pPr>
            <a:r>
              <a:rPr lang="en-US" sz="2300" dirty="0">
                <a:latin typeface="Arial Narrow" panose="020B0606020202030204" pitchFamily="34" charset="0"/>
                <a:ea typeface="Calibri" panose="020F0502020204030204" pitchFamily="34" charset="0"/>
                <a:cs typeface="Times New Roman" panose="02020603050405020304" pitchFamily="18" charset="0"/>
              </a:rPr>
              <a:t> </a:t>
            </a:r>
          </a:p>
          <a:p>
            <a:pPr marL="457200" marR="0" lvl="0" indent="-457200">
              <a:lnSpc>
                <a:spcPct val="107000"/>
              </a:lnSpc>
              <a:spcBef>
                <a:spcPts val="0"/>
              </a:spcBef>
              <a:spcAft>
                <a:spcPts val="800"/>
              </a:spcAft>
              <a:buFont typeface="+mj-lt"/>
              <a:buAutoNum type="arabicPeriod" startAt="7"/>
            </a:pPr>
            <a:r>
              <a:rPr lang="en-US" sz="2300" dirty="0">
                <a:latin typeface="Arial Narrow" panose="020B0606020202030204" pitchFamily="34" charset="0"/>
                <a:ea typeface="Calibri" panose="020F0502020204030204" pitchFamily="34" charset="0"/>
                <a:cs typeface="Times New Roman" panose="02020603050405020304" pitchFamily="18" charset="0"/>
              </a:rPr>
              <a:t>What tools and resources are available to help with the review and consideration of SOC reports?</a:t>
            </a:r>
          </a:p>
          <a:p>
            <a:pPr marL="0" marR="0">
              <a:lnSpc>
                <a:spcPct val="107000"/>
              </a:lnSpc>
              <a:spcBef>
                <a:spcPts val="0"/>
              </a:spcBef>
              <a:spcAft>
                <a:spcPts val="800"/>
              </a:spcAft>
            </a:pPr>
            <a:r>
              <a:rPr lang="en-US" sz="2300" dirty="0">
                <a:latin typeface="Arial Narrow" panose="020B0606020202030204" pitchFamily="34" charset="0"/>
                <a:ea typeface="Calibri" panose="020F0502020204030204" pitchFamily="34" charset="0"/>
                <a:cs typeface="Times New Roman" panose="02020603050405020304" pitchFamily="18" charset="0"/>
              </a:rPr>
              <a:t> </a:t>
            </a:r>
          </a:p>
          <a:p>
            <a:pPr marL="457200" marR="0" lvl="0" indent="-457200">
              <a:lnSpc>
                <a:spcPct val="107000"/>
              </a:lnSpc>
              <a:spcBef>
                <a:spcPts val="0"/>
              </a:spcBef>
              <a:spcAft>
                <a:spcPts val="800"/>
              </a:spcAft>
              <a:buFont typeface="+mj-lt"/>
              <a:buAutoNum type="arabicPeriod" startAt="8"/>
            </a:pPr>
            <a:r>
              <a:rPr lang="en-US" sz="2300" dirty="0">
                <a:latin typeface="Arial Narrow" panose="020B0606020202030204" pitchFamily="34" charset="0"/>
                <a:ea typeface="Calibri" panose="020F0502020204030204" pitchFamily="34" charset="0"/>
                <a:cs typeface="Times New Roman" panose="02020603050405020304" pitchFamily="18" charset="0"/>
              </a:rPr>
              <a:t>What are the centralized procedures developed by the Office of Accounts and Control that departments and agencies are required to follow? </a:t>
            </a:r>
          </a:p>
          <a:p>
            <a:pPr marL="0" marR="0" algn="just">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319C135F-88D4-4836-A057-9CFA81BA962C}"/>
              </a:ext>
            </a:extLst>
          </p:cNvPr>
          <p:cNvSpPr>
            <a:spLocks noGrp="1"/>
          </p:cNvSpPr>
          <p:nvPr>
            <p:ph type="sldNum" sz="quarter" idx="12"/>
          </p:nvPr>
        </p:nvSpPr>
        <p:spPr/>
        <p:txBody>
          <a:bodyPr/>
          <a:lstStyle/>
          <a:p>
            <a:fld id="{93F58BB2-1D29-49E3-A3B8-5EC5B18C897D}" type="slidenum">
              <a:rPr lang="en-US" smtClean="0"/>
              <a:t>3</a:t>
            </a:fld>
            <a:endParaRPr lang="en-US" dirty="0"/>
          </a:p>
        </p:txBody>
      </p:sp>
    </p:spTree>
    <p:extLst>
      <p:ext uri="{BB962C8B-B14F-4D97-AF65-F5344CB8AC3E}">
        <p14:creationId xmlns:p14="http://schemas.microsoft.com/office/powerpoint/2010/main" val="1142805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1400-0983-4BB7-87B4-DAC7ECA888DF}"/>
              </a:ext>
            </a:extLst>
          </p:cNvPr>
          <p:cNvSpPr>
            <a:spLocks noGrp="1"/>
          </p:cNvSpPr>
          <p:nvPr>
            <p:ph type="title"/>
          </p:nvPr>
        </p:nvSpPr>
        <p:spPr>
          <a:xfrm>
            <a:off x="657224" y="499533"/>
            <a:ext cx="10772775" cy="1234999"/>
          </a:xfrm>
        </p:spPr>
        <p:txBody>
          <a:bodyPr/>
          <a:lstStyle/>
          <a:p>
            <a:r>
              <a:rPr lang="en-US" dirty="0">
                <a:solidFill>
                  <a:srgbClr val="002060"/>
                </a:solidFill>
              </a:rPr>
              <a:t>Subservice organizations</a:t>
            </a:r>
          </a:p>
        </p:txBody>
      </p:sp>
      <p:sp>
        <p:nvSpPr>
          <p:cNvPr id="3" name="Content Placeholder 2">
            <a:extLst>
              <a:ext uri="{FF2B5EF4-FFF2-40B4-BE49-F238E27FC236}">
                <a16:creationId xmlns:a16="http://schemas.microsoft.com/office/drawing/2014/main" id="{89AA782A-439E-4203-80C1-0B7C2E00247F}"/>
              </a:ext>
            </a:extLst>
          </p:cNvPr>
          <p:cNvSpPr>
            <a:spLocks noGrp="1"/>
          </p:cNvSpPr>
          <p:nvPr>
            <p:ph idx="1"/>
          </p:nvPr>
        </p:nvSpPr>
        <p:spPr>
          <a:solidFill>
            <a:schemeClr val="accent1">
              <a:lumMod val="60000"/>
              <a:lumOff val="40000"/>
            </a:schemeClr>
          </a:solidFill>
        </p:spPr>
        <p:txBody>
          <a:bodyPr/>
          <a:lstStyle/>
          <a:p>
            <a:r>
              <a:rPr lang="en-US" dirty="0"/>
              <a:t>A SOC report will often highlight subservice organizations – essentially service organizations to the service organization.</a:t>
            </a:r>
          </a:p>
          <a:p>
            <a:endParaRPr lang="en-US" dirty="0"/>
          </a:p>
          <a:p>
            <a:r>
              <a:rPr lang="en-US" dirty="0"/>
              <a:t>A common situation is a data center used by the service organization.</a:t>
            </a:r>
          </a:p>
          <a:p>
            <a:endParaRPr lang="en-US" dirty="0"/>
          </a:p>
          <a:p>
            <a:r>
              <a:rPr lang="en-US" dirty="0"/>
              <a:t>In some instances  - you may need to obtain the SOC report for the subservice organization. </a:t>
            </a:r>
          </a:p>
        </p:txBody>
      </p:sp>
      <p:sp>
        <p:nvSpPr>
          <p:cNvPr id="4" name="Slide Number Placeholder 3">
            <a:extLst>
              <a:ext uri="{FF2B5EF4-FFF2-40B4-BE49-F238E27FC236}">
                <a16:creationId xmlns:a16="http://schemas.microsoft.com/office/drawing/2014/main" id="{991A257A-D725-4F70-BD2B-6B094AAB50FA}"/>
              </a:ext>
            </a:extLst>
          </p:cNvPr>
          <p:cNvSpPr>
            <a:spLocks noGrp="1"/>
          </p:cNvSpPr>
          <p:nvPr>
            <p:ph type="sldNum" sz="quarter" idx="12"/>
          </p:nvPr>
        </p:nvSpPr>
        <p:spPr/>
        <p:txBody>
          <a:bodyPr/>
          <a:lstStyle/>
          <a:p>
            <a:fld id="{93F58BB2-1D29-49E3-A3B8-5EC5B18C897D}" type="slidenum">
              <a:rPr lang="en-US" smtClean="0"/>
              <a:t>30</a:t>
            </a:fld>
            <a:endParaRPr lang="en-US" dirty="0"/>
          </a:p>
        </p:txBody>
      </p:sp>
    </p:spTree>
    <p:extLst>
      <p:ext uri="{BB962C8B-B14F-4D97-AF65-F5344CB8AC3E}">
        <p14:creationId xmlns:p14="http://schemas.microsoft.com/office/powerpoint/2010/main" val="394835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4A2DE-9F88-45CC-B28E-CF83ABEC066E}"/>
              </a:ext>
            </a:extLst>
          </p:cNvPr>
          <p:cNvSpPr/>
          <p:nvPr/>
        </p:nvSpPr>
        <p:spPr>
          <a:xfrm>
            <a:off x="1422020" y="298178"/>
            <a:ext cx="9227975" cy="5582234"/>
          </a:xfrm>
          <a:prstGeom prst="rect">
            <a:avLst/>
          </a:prstGeom>
          <a:solidFill>
            <a:schemeClr val="accent1">
              <a:lumMod val="40000"/>
              <a:lumOff val="60000"/>
            </a:schemeClr>
          </a:solidFill>
          <a:ln w="38100">
            <a:solidFill>
              <a:schemeClr val="accent1">
                <a:lumMod val="50000"/>
              </a:schemeClr>
            </a:solidFill>
          </a:ln>
        </p:spPr>
        <p:txBody>
          <a:bodyPr wrap="square">
            <a:spAutoFit/>
          </a:bodyPr>
          <a:lstStyle/>
          <a:p>
            <a:r>
              <a:rPr lang="en-US" sz="1300" b="1"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 </a:t>
            </a:r>
          </a:p>
          <a:p>
            <a:pPr algn="ctr">
              <a:lnSpc>
                <a:spcPct val="107000"/>
              </a:lnSpc>
              <a:tabLst>
                <a:tab pos="1380490" algn="l"/>
              </a:tabLst>
            </a:pPr>
            <a:endParaRPr lang="en-US" sz="36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tabLst>
                <a:tab pos="1380490" algn="l"/>
              </a:tabLst>
            </a:pPr>
            <a:endParaRPr lang="en-US" sz="36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tabLst>
                <a:tab pos="1380490" algn="l"/>
              </a:tabLst>
            </a:pPr>
            <a:endParaRPr lang="en-US" sz="36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tabLst>
                <a:tab pos="1380490" algn="l"/>
              </a:tabLst>
            </a:pPr>
            <a:r>
              <a:rPr lang="en-US" sz="3600" dirty="0">
                <a:latin typeface="Arial Narrow" panose="020B0606020202030204" pitchFamily="34" charset="0"/>
                <a:ea typeface="Calibri" panose="020F0502020204030204" pitchFamily="34" charset="0"/>
                <a:cs typeface="Times New Roman" panose="02020603050405020304" pitchFamily="18" charset="0"/>
              </a:rPr>
              <a:t>Office of Accounts and Control-</a:t>
            </a:r>
          </a:p>
          <a:p>
            <a:pPr algn="ctr">
              <a:lnSpc>
                <a:spcPct val="107000"/>
              </a:lnSpc>
              <a:tabLst>
                <a:tab pos="1380490" algn="l"/>
              </a:tabLst>
            </a:pPr>
            <a:r>
              <a:rPr lang="en-US" sz="3600" dirty="0">
                <a:latin typeface="Arial Narrow" panose="020B0606020202030204" pitchFamily="34" charset="0"/>
                <a:ea typeface="Calibri" panose="020F0502020204030204" pitchFamily="34" charset="0"/>
                <a:cs typeface="Times New Roman" panose="02020603050405020304" pitchFamily="18" charset="0"/>
              </a:rPr>
              <a:t>SOC Review and Documentation Process</a:t>
            </a:r>
          </a:p>
          <a:p>
            <a:pPr algn="ctr">
              <a:lnSpc>
                <a:spcPct val="107000"/>
              </a:lnSpc>
              <a:tabLst>
                <a:tab pos="1380490" algn="l"/>
              </a:tabLst>
            </a:pPr>
            <a:r>
              <a:rPr lang="en-US" sz="3600" dirty="0">
                <a:latin typeface="Arial Narrow" panose="020B0606020202030204" pitchFamily="34" charset="0"/>
                <a:ea typeface="Calibri" panose="020F0502020204030204" pitchFamily="34" charset="0"/>
                <a:cs typeface="Times New Roman" panose="02020603050405020304" pitchFamily="18" charset="0"/>
              </a:rPr>
              <a:t>Optimizing the User Controls</a:t>
            </a:r>
          </a:p>
          <a:p>
            <a:pPr algn="ctr">
              <a:lnSpc>
                <a:spcPct val="107000"/>
              </a:lnSpc>
              <a:tabLst>
                <a:tab pos="1380490" algn="l"/>
              </a:tabLst>
            </a:pPr>
            <a:endParaRPr lang="en-US" sz="36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tabLst>
                <a:tab pos="1380490" algn="l"/>
              </a:tabLst>
            </a:pPr>
            <a:endParaRPr lang="en-US" sz="3600"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dirty="0">
                <a:latin typeface="Arial Narrow" panose="020B0606020202030204" pitchFamily="34" charset="0"/>
                <a:ea typeface="Calibri" panose="020F0502020204030204" pitchFamily="34" charset="0"/>
                <a:cs typeface="Times New Roman" panose="02020603050405020304" pitchFamily="18" charset="0"/>
              </a:rPr>
              <a:t> </a:t>
            </a:r>
            <a:endParaRPr lang="en-US" sz="3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88D8632-3942-4944-AFED-571F4A9E482F}"/>
              </a:ext>
            </a:extLst>
          </p:cNvPr>
          <p:cNvSpPr>
            <a:spLocks noGrp="1"/>
          </p:cNvSpPr>
          <p:nvPr>
            <p:ph type="sldNum" sz="quarter" idx="12"/>
          </p:nvPr>
        </p:nvSpPr>
        <p:spPr/>
        <p:txBody>
          <a:bodyPr/>
          <a:lstStyle/>
          <a:p>
            <a:fld id="{93F58BB2-1D29-49E3-A3B8-5EC5B18C897D}" type="slidenum">
              <a:rPr lang="en-US" smtClean="0"/>
              <a:t>31</a:t>
            </a:fld>
            <a:endParaRPr lang="en-US" dirty="0"/>
          </a:p>
        </p:txBody>
      </p:sp>
    </p:spTree>
    <p:extLst>
      <p:ext uri="{BB962C8B-B14F-4D97-AF65-F5344CB8AC3E}">
        <p14:creationId xmlns:p14="http://schemas.microsoft.com/office/powerpoint/2010/main" val="1109543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4A2DE-9F88-45CC-B28E-CF83ABEC066E}"/>
              </a:ext>
            </a:extLst>
          </p:cNvPr>
          <p:cNvSpPr/>
          <p:nvPr/>
        </p:nvSpPr>
        <p:spPr>
          <a:xfrm>
            <a:off x="1422020" y="298178"/>
            <a:ext cx="9227975" cy="6109365"/>
          </a:xfrm>
          <a:prstGeom prst="rect">
            <a:avLst/>
          </a:prstGeom>
          <a:solidFill>
            <a:schemeClr val="accent1">
              <a:lumMod val="40000"/>
              <a:lumOff val="60000"/>
            </a:schemeClr>
          </a:solidFill>
          <a:ln w="38100">
            <a:solidFill>
              <a:schemeClr val="accent1">
                <a:lumMod val="50000"/>
              </a:schemeClr>
            </a:solidFill>
          </a:ln>
        </p:spPr>
        <p:txBody>
          <a:bodyPr wrap="square">
            <a:spAutoFit/>
          </a:bodyPr>
          <a:lstStyle/>
          <a:p>
            <a:r>
              <a:rPr lang="en-US" sz="1300" b="1"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 </a:t>
            </a:r>
          </a:p>
          <a:p>
            <a:endParaRPr lang="en-US" b="1" i="1" u="sng" dirty="0">
              <a:latin typeface="Arial Narrow" panose="020B0606020202030204" pitchFamily="34" charset="0"/>
            </a:endParaRPr>
          </a:p>
          <a:p>
            <a:endParaRPr lang="en-US" b="1" i="1" u="sng" dirty="0">
              <a:latin typeface="Arial Narrow" panose="020B0606020202030204" pitchFamily="34" charset="0"/>
            </a:endParaRPr>
          </a:p>
          <a:p>
            <a:endParaRPr lang="en-US" b="1" i="1" u="sng" dirty="0">
              <a:latin typeface="Arial Narrow" panose="020B0606020202030204" pitchFamily="34" charset="0"/>
            </a:endParaRPr>
          </a:p>
          <a:p>
            <a:r>
              <a:rPr lang="en-US" b="1" i="1" u="sng" dirty="0">
                <a:latin typeface="Arial Narrow" panose="020B0606020202030204" pitchFamily="34" charset="0"/>
              </a:rPr>
              <a:t>Training Objective:</a:t>
            </a:r>
            <a:r>
              <a:rPr lang="en-US" dirty="0">
                <a:latin typeface="Arial Narrow" panose="020B0606020202030204" pitchFamily="34" charset="0"/>
              </a:rPr>
              <a:t>	To provide State of Rhode Island CFO’s with a basic understanding of the User Entity Controls and why they are important, relevant, and useful tools that should be utilized by State financial leaders in evaluating key controls over critical functionalities and monitoring contract compliance by contractors/vendors/fiscal agents.  To gain understanding for the completion of the Checklist and how it relates to your Agency. </a:t>
            </a:r>
          </a:p>
          <a:p>
            <a:endParaRPr lang="en-US" dirty="0">
              <a:latin typeface="Arial Narrow" panose="020B0606020202030204" pitchFamily="34" charset="0"/>
            </a:endParaRPr>
          </a:p>
          <a:p>
            <a:endParaRPr lang="en-US" dirty="0">
              <a:latin typeface="Arial Narrow" panose="020B0606020202030204" pitchFamily="34" charset="0"/>
            </a:endParaRPr>
          </a:p>
          <a:p>
            <a:pPr algn="ctr"/>
            <a:r>
              <a:rPr lang="en-US" b="1" dirty="0">
                <a:latin typeface="Arial Narrow" panose="020B0606020202030204" pitchFamily="34" charset="0"/>
              </a:rPr>
              <a:t>Agenda</a:t>
            </a:r>
          </a:p>
          <a:p>
            <a:pPr algn="ctr"/>
            <a:endParaRPr lang="en-US" dirty="0">
              <a:latin typeface="Arial Narrow" panose="020B0606020202030204" pitchFamily="34" charset="0"/>
            </a:endParaRPr>
          </a:p>
          <a:p>
            <a:pPr marL="342900" indent="-342900" algn="ctr">
              <a:buFont typeface="+mj-lt"/>
              <a:buAutoNum type="arabicPeriod"/>
            </a:pPr>
            <a:endParaRPr lang="en-US" dirty="0">
              <a:latin typeface="Arial Narrow" panose="020B0606020202030204" pitchFamily="34" charset="0"/>
            </a:endParaRPr>
          </a:p>
          <a:p>
            <a:pPr marL="342900" lvl="0" indent="-342900">
              <a:buFont typeface="+mj-lt"/>
              <a:buAutoNum type="arabicPeriod"/>
            </a:pPr>
            <a:r>
              <a:rPr lang="en-US" dirty="0">
                <a:latin typeface="Arial Narrow" panose="020B0606020202030204" pitchFamily="34" charset="0"/>
              </a:rPr>
              <a:t>What are User Entity Controls?</a:t>
            </a:r>
          </a:p>
          <a:p>
            <a:pPr marL="342900" indent="-342900">
              <a:buFont typeface="+mj-lt"/>
              <a:buAutoNum type="arabicPeriod"/>
            </a:pPr>
            <a:r>
              <a:rPr lang="en-US" dirty="0">
                <a:latin typeface="Arial Narrow" panose="020B0606020202030204" pitchFamily="34" charset="0"/>
              </a:rPr>
              <a:t>How do I evaluate the User Entity Control and apply it to my Agency?</a:t>
            </a:r>
          </a:p>
          <a:p>
            <a:pPr marL="342900" lvl="0" indent="-342900">
              <a:buFont typeface="+mj-lt"/>
              <a:buAutoNum type="arabicPeriod"/>
            </a:pPr>
            <a:r>
              <a:rPr lang="en-US" dirty="0">
                <a:latin typeface="Arial Narrow" panose="020B0606020202030204" pitchFamily="34" charset="0"/>
              </a:rPr>
              <a:t>Why is it important that I receive, read, and react to information included in the User Entity Controls?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n-US" b="1" i="1" u="sng" dirty="0">
              <a:latin typeface="Arial Narrow" panose="020B0606020202030204" pitchFamily="34" charset="0"/>
            </a:endParaRPr>
          </a:p>
          <a:p>
            <a:endParaRPr lang="en-US" b="1" i="1" u="sng" dirty="0">
              <a:latin typeface="Arial Narrow" panose="020B0606020202030204" pitchFamily="34" charset="0"/>
            </a:endParaRPr>
          </a:p>
          <a:p>
            <a:endParaRPr lang="en-US" b="1" i="1" u="sng" dirty="0">
              <a:latin typeface="Arial Narrow" panose="020B0606020202030204" pitchFamily="34" charset="0"/>
            </a:endParaRPr>
          </a:p>
          <a:p>
            <a:endParaRPr lang="en-US" b="1" i="1" u="sng" dirty="0">
              <a:latin typeface="Arial Narrow" panose="020B0606020202030204" pitchFamily="34" charset="0"/>
            </a:endParaRPr>
          </a:p>
          <a:p>
            <a:endParaRPr lang="en-US" b="1" i="1" u="sng"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AE2A5FEC-911D-4DEB-A5CA-EF541BC9101A}"/>
              </a:ext>
            </a:extLst>
          </p:cNvPr>
          <p:cNvSpPr>
            <a:spLocks noGrp="1"/>
          </p:cNvSpPr>
          <p:nvPr>
            <p:ph type="sldNum" sz="quarter" idx="12"/>
          </p:nvPr>
        </p:nvSpPr>
        <p:spPr/>
        <p:txBody>
          <a:bodyPr/>
          <a:lstStyle/>
          <a:p>
            <a:fld id="{93F58BB2-1D29-49E3-A3B8-5EC5B18C897D}" type="slidenum">
              <a:rPr lang="en-US" smtClean="0"/>
              <a:t>32</a:t>
            </a:fld>
            <a:endParaRPr lang="en-US" dirty="0"/>
          </a:p>
        </p:txBody>
      </p:sp>
    </p:spTree>
    <p:extLst>
      <p:ext uri="{BB962C8B-B14F-4D97-AF65-F5344CB8AC3E}">
        <p14:creationId xmlns:p14="http://schemas.microsoft.com/office/powerpoint/2010/main" val="2192300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4A2DE-9F88-45CC-B28E-CF83ABEC066E}"/>
              </a:ext>
            </a:extLst>
          </p:cNvPr>
          <p:cNvSpPr/>
          <p:nvPr/>
        </p:nvSpPr>
        <p:spPr>
          <a:xfrm>
            <a:off x="1422020" y="298178"/>
            <a:ext cx="9227975" cy="5832366"/>
          </a:xfrm>
          <a:prstGeom prst="rect">
            <a:avLst/>
          </a:prstGeom>
          <a:solidFill>
            <a:schemeClr val="accent1">
              <a:lumMod val="40000"/>
              <a:lumOff val="60000"/>
            </a:schemeClr>
          </a:solidFill>
          <a:ln w="38100">
            <a:solidFill>
              <a:schemeClr val="accent1">
                <a:lumMod val="50000"/>
              </a:schemeClr>
            </a:solidFill>
          </a:ln>
        </p:spPr>
        <p:txBody>
          <a:bodyPr wrap="square">
            <a:spAutoFit/>
          </a:bodyPr>
          <a:lstStyle/>
          <a:p>
            <a:r>
              <a:rPr lang="en-US" sz="1300" b="1"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 </a:t>
            </a:r>
          </a:p>
          <a:p>
            <a:endParaRPr lang="en-US" b="1" i="1" u="sng" dirty="0">
              <a:latin typeface="Arial Narrow" panose="020B0606020202030204" pitchFamily="34" charset="0"/>
            </a:endParaRPr>
          </a:p>
          <a:p>
            <a:endParaRPr lang="en-US" b="1" i="1" u="sng" dirty="0">
              <a:latin typeface="Arial Narrow" panose="020B0606020202030204" pitchFamily="34" charset="0"/>
            </a:endParaRPr>
          </a:p>
          <a:p>
            <a:endParaRPr lang="en-US" b="1" i="1" u="sng" dirty="0">
              <a:latin typeface="Arial Narrow" panose="020B0606020202030204" pitchFamily="34" charset="0"/>
            </a:endParaRPr>
          </a:p>
          <a:p>
            <a:r>
              <a:rPr lang="en-US" b="1" i="1" u="sng" dirty="0">
                <a:latin typeface="Arial Narrow" panose="020B0606020202030204" pitchFamily="34" charset="0"/>
              </a:rPr>
              <a:t>What is a User Entity Control?</a:t>
            </a:r>
          </a:p>
          <a:p>
            <a:endParaRPr lang="en-US" b="1" i="1" u="sng" dirty="0">
              <a:latin typeface="Arial Narrow" panose="020B0606020202030204" pitchFamily="34" charset="0"/>
            </a:endParaRPr>
          </a:p>
          <a:p>
            <a:endParaRPr lang="en-US" b="1" i="1" u="sng" dirty="0">
              <a:latin typeface="Arial Narrow" panose="020B0606020202030204" pitchFamily="34" charset="0"/>
            </a:endParaRPr>
          </a:p>
          <a:p>
            <a:r>
              <a:rPr lang="en-US" dirty="0">
                <a:latin typeface="Arial Narrow" panose="020B0606020202030204" pitchFamily="34" charset="0"/>
              </a:rPr>
              <a:t>User Entity Controls are controls that are the responsibility of the Agency. </a:t>
            </a:r>
          </a:p>
          <a:p>
            <a:endParaRPr lang="en-US" dirty="0">
              <a:latin typeface="Arial Narrow" panose="020B0606020202030204" pitchFamily="34" charset="0"/>
            </a:endParaRPr>
          </a:p>
          <a:p>
            <a:r>
              <a:rPr lang="en-US" dirty="0">
                <a:latin typeface="Arial Narrow" panose="020B0606020202030204" pitchFamily="34" charset="0"/>
              </a:rPr>
              <a:t>For example—Physical Access. If a person has terminated that has the authority to make changes, modifications or additions for payroll, it is the Agency’s responsibility to notify the service organization to terminate their access rights.</a:t>
            </a:r>
          </a:p>
          <a:p>
            <a:endParaRPr lang="en-US" dirty="0">
              <a:latin typeface="Arial Narrow" panose="020B0606020202030204" pitchFamily="34" charset="0"/>
            </a:endParaRPr>
          </a:p>
          <a:p>
            <a:r>
              <a:rPr lang="en-US" dirty="0">
                <a:latin typeface="Arial Narrow" panose="020B0606020202030204" pitchFamily="34" charset="0"/>
              </a:rPr>
              <a:t>Another type of User Control is within banking organizations. Large amounts of data may be sent to the service organization by an Agency. The service organization may require the information be sent in an encrypted manner. It is the responsibility of the Agency to send the data in such a manner or utilize a secure transmission method provided by the service organization</a:t>
            </a:r>
            <a:endParaRPr lang="en-US" b="1" i="1" u="sng" dirty="0">
              <a:latin typeface="Arial Narrow" panose="020B0606020202030204" pitchFamily="34" charset="0"/>
            </a:endParaRPr>
          </a:p>
          <a:p>
            <a:endParaRPr lang="en-US" b="1" i="1" u="sng" dirty="0">
              <a:latin typeface="Arial Narrow" panose="020B0606020202030204" pitchFamily="34" charset="0"/>
            </a:endParaRPr>
          </a:p>
          <a:p>
            <a:endParaRPr lang="en-US" b="1" i="1" u="sng" dirty="0">
              <a:latin typeface="Arial Narrow" panose="020B0606020202030204" pitchFamily="34" charset="0"/>
            </a:endParaRPr>
          </a:p>
          <a:p>
            <a:endParaRPr lang="en-US" b="1" i="1" u="sng" dirty="0">
              <a:latin typeface="Arial Narrow" panose="020B0606020202030204" pitchFamily="34" charset="0"/>
            </a:endParaRPr>
          </a:p>
          <a:p>
            <a:endParaRPr lang="en-US" b="1" i="1" u="sng"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B7D7564E-EA10-446D-9B34-D293FD32C49F}"/>
              </a:ext>
            </a:extLst>
          </p:cNvPr>
          <p:cNvSpPr>
            <a:spLocks noGrp="1"/>
          </p:cNvSpPr>
          <p:nvPr>
            <p:ph type="sldNum" sz="quarter" idx="12"/>
          </p:nvPr>
        </p:nvSpPr>
        <p:spPr/>
        <p:txBody>
          <a:bodyPr/>
          <a:lstStyle/>
          <a:p>
            <a:fld id="{93F58BB2-1D29-49E3-A3B8-5EC5B18C897D}" type="slidenum">
              <a:rPr lang="en-US" smtClean="0"/>
              <a:t>33</a:t>
            </a:fld>
            <a:endParaRPr lang="en-US" dirty="0"/>
          </a:p>
        </p:txBody>
      </p:sp>
    </p:spTree>
    <p:extLst>
      <p:ext uri="{BB962C8B-B14F-4D97-AF65-F5344CB8AC3E}">
        <p14:creationId xmlns:p14="http://schemas.microsoft.com/office/powerpoint/2010/main" val="753058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4A2DE-9F88-45CC-B28E-CF83ABEC066E}"/>
              </a:ext>
            </a:extLst>
          </p:cNvPr>
          <p:cNvSpPr/>
          <p:nvPr/>
        </p:nvSpPr>
        <p:spPr>
          <a:xfrm>
            <a:off x="1422020" y="298178"/>
            <a:ext cx="9227975" cy="5555367"/>
          </a:xfrm>
          <a:prstGeom prst="rect">
            <a:avLst/>
          </a:prstGeom>
          <a:solidFill>
            <a:schemeClr val="accent1">
              <a:lumMod val="40000"/>
              <a:lumOff val="60000"/>
            </a:schemeClr>
          </a:solidFill>
          <a:ln w="38100">
            <a:solidFill>
              <a:schemeClr val="accent1">
                <a:lumMod val="50000"/>
              </a:schemeClr>
            </a:solidFill>
          </a:ln>
        </p:spPr>
        <p:txBody>
          <a:bodyPr wrap="square">
            <a:spAutoFit/>
          </a:bodyPr>
          <a:lstStyle/>
          <a:p>
            <a:endParaRPr lang="en-US" b="1" dirty="0">
              <a:latin typeface="Arial Narrow" panose="020B0606020202030204" pitchFamily="34" charset="0"/>
              <a:ea typeface="Calibri" panose="020F0502020204030204" pitchFamily="34" charset="0"/>
              <a:cs typeface="Times New Roman" panose="02020603050405020304" pitchFamily="18" charset="0"/>
            </a:endParaRPr>
          </a:p>
          <a:p>
            <a:endParaRPr lang="en-US" b="1" dirty="0">
              <a:latin typeface="Arial Narrow" panose="020B0606020202030204" pitchFamily="34" charset="0"/>
              <a:ea typeface="Calibri" panose="020F0502020204030204" pitchFamily="34" charset="0"/>
              <a:cs typeface="Times New Roman" panose="02020603050405020304" pitchFamily="18" charset="0"/>
            </a:endParaRPr>
          </a:p>
          <a:p>
            <a:endParaRPr lang="en-US" b="1" dirty="0">
              <a:latin typeface="Arial Narrow" panose="020B0606020202030204" pitchFamily="34" charset="0"/>
              <a:ea typeface="Calibri" panose="020F0502020204030204" pitchFamily="34" charset="0"/>
              <a:cs typeface="Times New Roman" panose="02020603050405020304" pitchFamily="18" charset="0"/>
            </a:endParaRPr>
          </a:p>
          <a:p>
            <a:endParaRPr lang="en-US" b="1" dirty="0">
              <a:latin typeface="Arial Narrow" panose="020B0606020202030204" pitchFamily="34" charset="0"/>
              <a:ea typeface="Calibri" panose="020F0502020204030204" pitchFamily="34" charset="0"/>
              <a:cs typeface="Times New Roman" panose="02020603050405020304" pitchFamily="18" charset="0"/>
            </a:endParaRPr>
          </a:p>
          <a:p>
            <a:r>
              <a:rPr lang="en-US" b="1" dirty="0">
                <a:latin typeface="Arial Narrow" panose="020B0606020202030204" pitchFamily="34" charset="0"/>
                <a:ea typeface="Calibri" panose="020F0502020204030204" pitchFamily="34" charset="0"/>
                <a:cs typeface="Times New Roman" panose="02020603050405020304" pitchFamily="18" charset="0"/>
              </a:rPr>
              <a:t>Example of Complementary User Entity Control</a:t>
            </a:r>
          </a:p>
          <a:p>
            <a:endParaRPr lang="en-US" b="1" dirty="0">
              <a:latin typeface="Arial Narrow" panose="020B0606020202030204" pitchFamily="34" charset="0"/>
              <a:ea typeface="Calibri" panose="020F0502020204030204" pitchFamily="34" charset="0"/>
              <a:cs typeface="Times New Roman" panose="02020603050405020304" pitchFamily="18" charset="0"/>
            </a:endParaRPr>
          </a:p>
          <a:p>
            <a:r>
              <a:rPr lang="en-US" dirty="0">
                <a:latin typeface="Arial Narrow" panose="020B0606020202030204" pitchFamily="34" charset="0"/>
                <a:ea typeface="Calibri" panose="020F0502020204030204" pitchFamily="34" charset="0"/>
                <a:cs typeface="Times New Roman" panose="02020603050405020304" pitchFamily="18" charset="0"/>
              </a:rPr>
              <a:t>Caremark’s controls were designed with the assumption that certain controls would be implemented by user entities (Clients, Customers, Pharmacies,  etc.). It is not feasible for certain control objectives relating to the processing of transactions to be achieved completely by Caremark’s management or the user entity acting alone. The application of controls by user entities is necessary to achieve certain control objectives identified in this report </a:t>
            </a:r>
          </a:p>
          <a:p>
            <a:endParaRPr lang="en-US" sz="1300" dirty="0">
              <a:solidFill>
                <a:srgbClr val="2F5496"/>
              </a:solidFill>
              <a:latin typeface="Arial Narrow" panose="020B0606020202030204" pitchFamily="34" charset="0"/>
              <a:ea typeface="Calibri" panose="020F0502020204030204" pitchFamily="34" charset="0"/>
              <a:cs typeface="Times New Roman" panose="02020603050405020304" pitchFamily="18" charset="0"/>
            </a:endParaRPr>
          </a:p>
          <a:p>
            <a:r>
              <a:rPr lang="en-US" dirty="0">
                <a:latin typeface="Arial Narrow" panose="020B0606020202030204" pitchFamily="34" charset="0"/>
              </a:rPr>
              <a:t>Described below are controls that user entities should have placed in operation for the achievement of the control objectives in this report. The user entity control considerations presented below should not be regarded as a comprehensive list of controls that should be employed by user organizations. Other controls may be required at the user entities. User entity should consider whether user entities have placed these controls in operation when understanding and evaluating the internal controls at the respective user entity:</a:t>
            </a:r>
          </a:p>
          <a:p>
            <a:endParaRPr lang="en-US" dirty="0">
              <a:latin typeface="Arial Narrow" panose="020B0606020202030204" pitchFamily="34" charset="0"/>
            </a:endParaRPr>
          </a:p>
          <a:p>
            <a:endParaRPr lang="en-US" dirty="0">
              <a:latin typeface="Arial Narrow" panose="020B0606020202030204" pitchFamily="34" charset="0"/>
            </a:endParaRPr>
          </a:p>
          <a:p>
            <a:endParaRPr lang="en-US" b="1" i="1" u="sng"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8114CA5B-F283-4C35-8B5F-F90E14D2BE15}"/>
              </a:ext>
            </a:extLst>
          </p:cNvPr>
          <p:cNvSpPr>
            <a:spLocks noGrp="1"/>
          </p:cNvSpPr>
          <p:nvPr>
            <p:ph type="sldNum" sz="quarter" idx="12"/>
          </p:nvPr>
        </p:nvSpPr>
        <p:spPr/>
        <p:txBody>
          <a:bodyPr/>
          <a:lstStyle/>
          <a:p>
            <a:fld id="{93F58BB2-1D29-49E3-A3B8-5EC5B18C897D}" type="slidenum">
              <a:rPr lang="en-US" smtClean="0"/>
              <a:t>34</a:t>
            </a:fld>
            <a:endParaRPr lang="en-US" dirty="0"/>
          </a:p>
        </p:txBody>
      </p:sp>
    </p:spTree>
    <p:extLst>
      <p:ext uri="{BB962C8B-B14F-4D97-AF65-F5344CB8AC3E}">
        <p14:creationId xmlns:p14="http://schemas.microsoft.com/office/powerpoint/2010/main" val="3302905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4A2DE-9F88-45CC-B28E-CF83ABEC066E}"/>
              </a:ext>
            </a:extLst>
          </p:cNvPr>
          <p:cNvSpPr/>
          <p:nvPr/>
        </p:nvSpPr>
        <p:spPr>
          <a:xfrm>
            <a:off x="1422020" y="298178"/>
            <a:ext cx="9227975" cy="5909310"/>
          </a:xfrm>
          <a:prstGeom prst="rect">
            <a:avLst/>
          </a:prstGeom>
          <a:solidFill>
            <a:schemeClr val="accent1">
              <a:lumMod val="40000"/>
              <a:lumOff val="60000"/>
            </a:schemeClr>
          </a:solidFill>
          <a:ln w="38100">
            <a:solidFill>
              <a:schemeClr val="accent1">
                <a:lumMod val="50000"/>
              </a:schemeClr>
            </a:solidFill>
          </a:ln>
        </p:spPr>
        <p:txBody>
          <a:bodyPr wrap="square">
            <a:spAutoFit/>
          </a:bodyPr>
          <a:lstStyle/>
          <a:p>
            <a:endParaRPr lang="en-US" b="1" dirty="0">
              <a:latin typeface="Arial Narrow" panose="020B0606020202030204" pitchFamily="34" charset="0"/>
              <a:ea typeface="Calibri" panose="020F0502020204030204" pitchFamily="34" charset="0"/>
              <a:cs typeface="Times New Roman" panose="02020603050405020304" pitchFamily="18" charset="0"/>
            </a:endParaRPr>
          </a:p>
          <a:p>
            <a:endParaRPr lang="en-US" b="1" dirty="0">
              <a:latin typeface="Arial Narrow" panose="020B0606020202030204" pitchFamily="34" charset="0"/>
              <a:ea typeface="Calibri" panose="020F0502020204030204" pitchFamily="34" charset="0"/>
              <a:cs typeface="Times New Roman" panose="02020603050405020304" pitchFamily="18" charset="0"/>
            </a:endParaRPr>
          </a:p>
          <a:p>
            <a:r>
              <a:rPr lang="en-US" b="1" dirty="0">
                <a:latin typeface="Arial Narrow" panose="020B0606020202030204" pitchFamily="34" charset="0"/>
                <a:ea typeface="Calibri" panose="020F0502020204030204" pitchFamily="34" charset="0"/>
                <a:cs typeface="Times New Roman" panose="02020603050405020304" pitchFamily="18" charset="0"/>
              </a:rPr>
              <a:t>Example of Complementary User Entity Control (continued)</a:t>
            </a:r>
            <a:r>
              <a:rPr lang="en-US" dirty="0">
                <a:latin typeface="Arial Narrow" panose="020B0606020202030204" pitchFamily="34" charset="0"/>
              </a:rPr>
              <a:t> </a:t>
            </a:r>
          </a:p>
          <a:p>
            <a:endParaRPr lang="en-US" dirty="0">
              <a:latin typeface="Arial Narrow" panose="020B0606020202030204" pitchFamily="34" charset="0"/>
            </a:endParaRPr>
          </a:p>
          <a:p>
            <a:r>
              <a:rPr lang="en-US" dirty="0">
                <a:latin typeface="Arial Narrow" panose="020B0606020202030204" pitchFamily="34" charset="0"/>
              </a:rPr>
              <a:t>Controls at each user entity should be established to provide reasonable assurance that:</a:t>
            </a:r>
          </a:p>
          <a:p>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Clients review implementation testing results before giving authorization to load enrollment data onto the adjudication engine. Clients identify and communicate any errors to Caremark in a timely manner. (Control objective 1)</a:t>
            </a:r>
          </a:p>
          <a:p>
            <a:pPr marL="285750" indent="-285750">
              <a:buFont typeface="Arial" panose="020B0604020202020204" pitchFamily="34" charset="0"/>
              <a:buChar char="•"/>
            </a:pPr>
            <a:r>
              <a:rPr lang="en-US" dirty="0">
                <a:latin typeface="Arial Narrow" panose="020B0606020202030204" pitchFamily="34" charset="0"/>
              </a:rPr>
              <a:t>Changes made to plan information processed by clients is authorized and completely and accurately entered. (Control objective 1)</a:t>
            </a:r>
            <a:endParaRPr lang="en-US" b="1" dirty="0">
              <a:latin typeface="Arial Narrow" panose="020B0606020202030204" pitchFamily="34" charset="0"/>
              <a:ea typeface="Calibri" panose="020F0502020204030204" pitchFamily="34" charset="0"/>
              <a:cs typeface="Times New Roman" panose="02020603050405020304" pitchFamily="18" charset="0"/>
            </a:endParaRPr>
          </a:p>
          <a:p>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Arial Narrow" panose="020B0606020202030204" pitchFamily="34" charset="0"/>
              </a:rPr>
              <a:t>Information, including enrollment related data, supplied to Caremark from Clients is authorized, accurate, and complete. (Control objective 1,2, and 3)</a:t>
            </a: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Output reports are reviewed by appropriate user personnel for completeness and accuracy and output is balances routinely to relevant control totals and verified against legally executed agreements with Caremark. Any identified errors or discrepancies are communicated to Caremark in a timely manner. (Control objective1, 3, and 5)</a:t>
            </a:r>
          </a:p>
          <a:p>
            <a:pPr marL="285750" indent="-285750">
              <a:buFont typeface="Arial" panose="020B0604020202020204" pitchFamily="34" charset="0"/>
              <a:buChar char="•"/>
            </a:pPr>
            <a:endParaRPr lang="en-US" dirty="0">
              <a:latin typeface="Arial Narrow" panose="020B0606020202030204" pitchFamily="34" charset="0"/>
            </a:endParaRPr>
          </a:p>
          <a:p>
            <a:endParaRPr lang="en-US" b="1" i="1" u="sng"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D1A2C82C-E60A-48FB-A2D5-EED287EAF996}"/>
              </a:ext>
            </a:extLst>
          </p:cNvPr>
          <p:cNvSpPr>
            <a:spLocks noGrp="1"/>
          </p:cNvSpPr>
          <p:nvPr>
            <p:ph type="sldNum" sz="quarter" idx="12"/>
          </p:nvPr>
        </p:nvSpPr>
        <p:spPr/>
        <p:txBody>
          <a:bodyPr/>
          <a:lstStyle/>
          <a:p>
            <a:fld id="{93F58BB2-1D29-49E3-A3B8-5EC5B18C897D}" type="slidenum">
              <a:rPr lang="en-US" smtClean="0"/>
              <a:t>35</a:t>
            </a:fld>
            <a:endParaRPr lang="en-US" dirty="0"/>
          </a:p>
        </p:txBody>
      </p:sp>
    </p:spTree>
    <p:extLst>
      <p:ext uri="{BB962C8B-B14F-4D97-AF65-F5344CB8AC3E}">
        <p14:creationId xmlns:p14="http://schemas.microsoft.com/office/powerpoint/2010/main" val="25429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4A2DE-9F88-45CC-B28E-CF83ABEC066E}"/>
              </a:ext>
            </a:extLst>
          </p:cNvPr>
          <p:cNvSpPr/>
          <p:nvPr/>
        </p:nvSpPr>
        <p:spPr>
          <a:xfrm>
            <a:off x="1422020" y="298178"/>
            <a:ext cx="9227975" cy="5909310"/>
          </a:xfrm>
          <a:prstGeom prst="rect">
            <a:avLst/>
          </a:prstGeom>
          <a:solidFill>
            <a:schemeClr val="accent1">
              <a:lumMod val="40000"/>
              <a:lumOff val="60000"/>
            </a:schemeClr>
          </a:solidFill>
          <a:ln w="38100">
            <a:solidFill>
              <a:schemeClr val="accent1">
                <a:lumMod val="50000"/>
              </a:schemeClr>
            </a:solidFill>
          </a:ln>
        </p:spPr>
        <p:txBody>
          <a:bodyPr wrap="square">
            <a:spAutoFit/>
          </a:bodyPr>
          <a:lstStyle/>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r>
              <a:rPr lang="en-US" b="1" dirty="0">
                <a:latin typeface="Arial Narrow" panose="020B0606020202030204" pitchFamily="34" charset="0"/>
              </a:rPr>
              <a:t>Controls at each user entity should be established to provide reasonable assurance that:</a:t>
            </a:r>
          </a:p>
          <a:p>
            <a:endParaRPr lang="en-US" dirty="0">
              <a:latin typeface="Arial Narrow" panose="020B0606020202030204" pitchFamily="34" charset="0"/>
            </a:endParaRPr>
          </a:p>
          <a:p>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Clients review implementation testing results before giving authorization to load enrollment data onto the adjudication engine. Clients identify and communicate any errors to Caremark in a timely manner. (Control objective 1)</a:t>
            </a:r>
          </a:p>
          <a:p>
            <a:pPr marL="285750" indent="-285750">
              <a:buFont typeface="Arial" panose="020B0604020202020204" pitchFamily="34" charset="0"/>
              <a:buChar char="•"/>
            </a:pPr>
            <a:r>
              <a:rPr lang="en-US" dirty="0">
                <a:latin typeface="Arial Narrow" panose="020B0606020202030204" pitchFamily="34" charset="0"/>
              </a:rPr>
              <a:t>Changes made to plan information processed by clients is authorized and completely and accurately entered. (Control objective 1)</a:t>
            </a:r>
            <a:endParaRPr lang="en-US" b="1" dirty="0">
              <a:latin typeface="Arial Narrow" panose="020B0606020202030204" pitchFamily="34" charset="0"/>
              <a:ea typeface="Calibri" panose="020F0502020204030204" pitchFamily="34" charset="0"/>
              <a:cs typeface="Times New Roman" panose="02020603050405020304" pitchFamily="18" charset="0"/>
            </a:endParaRPr>
          </a:p>
          <a:p>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Arial Narrow" panose="020B0606020202030204" pitchFamily="34" charset="0"/>
              </a:rPr>
              <a:t>Information, including enrollment related data, supplied to Caremark from Clients is authorized, accurate, and complete. (Control objective 1,2, and 3)</a:t>
            </a: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Output reports are reviewed by appropriate user personnel for completeness and accuracy and output is balances routinely to relevant control totals and verified against legally executed agreements with Caremark. Any identified errors or discrepancies are communicated to Caremark in a timely manner. (Control objective1, 3, and 5)</a:t>
            </a:r>
          </a:p>
          <a:p>
            <a:pPr marL="285750" indent="-285750">
              <a:buFont typeface="Arial" panose="020B0604020202020204" pitchFamily="34" charset="0"/>
              <a:buChar char="•"/>
            </a:pPr>
            <a:endParaRPr lang="en-US" dirty="0">
              <a:latin typeface="Arial Narrow" panose="020B0606020202030204" pitchFamily="34" charset="0"/>
            </a:endParaRPr>
          </a:p>
          <a:p>
            <a:endParaRPr lang="en-US" b="1" i="1" u="sng"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7F675738-268A-4B31-80FD-39A075B6B970}"/>
              </a:ext>
            </a:extLst>
          </p:cNvPr>
          <p:cNvSpPr>
            <a:spLocks noGrp="1"/>
          </p:cNvSpPr>
          <p:nvPr>
            <p:ph type="sldNum" sz="quarter" idx="12"/>
          </p:nvPr>
        </p:nvSpPr>
        <p:spPr/>
        <p:txBody>
          <a:bodyPr/>
          <a:lstStyle/>
          <a:p>
            <a:fld id="{93F58BB2-1D29-49E3-A3B8-5EC5B18C897D}" type="slidenum">
              <a:rPr lang="en-US" smtClean="0"/>
              <a:t>36</a:t>
            </a:fld>
            <a:endParaRPr lang="en-US" dirty="0"/>
          </a:p>
        </p:txBody>
      </p:sp>
    </p:spTree>
    <p:extLst>
      <p:ext uri="{BB962C8B-B14F-4D97-AF65-F5344CB8AC3E}">
        <p14:creationId xmlns:p14="http://schemas.microsoft.com/office/powerpoint/2010/main" val="2336624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4A2DE-9F88-45CC-B28E-CF83ABEC066E}"/>
              </a:ext>
            </a:extLst>
          </p:cNvPr>
          <p:cNvSpPr/>
          <p:nvPr/>
        </p:nvSpPr>
        <p:spPr>
          <a:xfrm>
            <a:off x="1422020" y="298178"/>
            <a:ext cx="9227975" cy="5909310"/>
          </a:xfrm>
          <a:prstGeom prst="rect">
            <a:avLst/>
          </a:prstGeom>
          <a:solidFill>
            <a:schemeClr val="accent1">
              <a:lumMod val="40000"/>
              <a:lumOff val="60000"/>
            </a:schemeClr>
          </a:solidFill>
          <a:ln w="38100">
            <a:solidFill>
              <a:schemeClr val="accent1">
                <a:lumMod val="50000"/>
              </a:schemeClr>
            </a:solidFill>
          </a:ln>
        </p:spPr>
        <p:txBody>
          <a:bodyPr wrap="square">
            <a:spAutoFit/>
          </a:bodyPr>
          <a:lstStyle/>
          <a:p>
            <a:endParaRPr lang="en-US" dirty="0">
              <a:latin typeface="Arial Narrow" panose="020B0606020202030204" pitchFamily="34" charset="0"/>
            </a:endParaRPr>
          </a:p>
          <a:p>
            <a:endParaRPr lang="en-US" dirty="0">
              <a:latin typeface="Arial Narrow" panose="020B0606020202030204" pitchFamily="34" charset="0"/>
            </a:endParaRPr>
          </a:p>
          <a:p>
            <a:r>
              <a:rPr lang="en-US" b="1" dirty="0">
                <a:latin typeface="Arial Narrow" panose="020B0606020202030204" pitchFamily="34" charset="0"/>
              </a:rPr>
              <a:t>Evaluating the User Entity Control </a:t>
            </a:r>
          </a:p>
          <a:p>
            <a:endParaRPr lang="en-US" dirty="0">
              <a:latin typeface="Arial Narrow" panose="020B0606020202030204" pitchFamily="34" charset="0"/>
            </a:endParaRPr>
          </a:p>
          <a:p>
            <a:r>
              <a:rPr lang="en-US" b="1" dirty="0">
                <a:latin typeface="Arial Narrow" panose="020B0606020202030204" pitchFamily="34" charset="0"/>
              </a:rPr>
              <a:t>What steps to take when evaluating the User Entity Controls:</a:t>
            </a:r>
          </a:p>
          <a:p>
            <a:endParaRPr lang="en-US" dirty="0">
              <a:latin typeface="Arial Narrow" panose="020B0606020202030204" pitchFamily="34" charset="0"/>
            </a:endParaRPr>
          </a:p>
          <a:p>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Clients review implementation testing results before giving authorization to load enrollment data onto the adjudication engine. Clients identify and communicate any errors to Caremark in a timely manner. (Control objective 1)</a:t>
            </a:r>
          </a:p>
          <a:p>
            <a:r>
              <a:rPr lang="en-US" dirty="0">
                <a:latin typeface="Arial Narrow" panose="020B0606020202030204" pitchFamily="34" charset="0"/>
              </a:rPr>
              <a:t>	</a:t>
            </a:r>
            <a:r>
              <a:rPr lang="en-US" b="1" i="1" u="sng" dirty="0">
                <a:latin typeface="Arial Narrow" panose="020B0606020202030204" pitchFamily="34" charset="0"/>
              </a:rPr>
              <a:t>The reviewer must determine what process is in place to ensure this information is </a:t>
            </a:r>
            <a:r>
              <a:rPr lang="en-US" dirty="0">
                <a:latin typeface="Arial Narrow" panose="020B0606020202030204" pitchFamily="34" charset="0"/>
              </a:rPr>
              <a:t>	</a:t>
            </a:r>
            <a:r>
              <a:rPr lang="en-US" b="1" i="1" u="sng" dirty="0">
                <a:latin typeface="Arial Narrow" panose="020B0606020202030204" pitchFamily="34" charset="0"/>
              </a:rPr>
              <a:t>communicated to Caremark in a timely manner.</a:t>
            </a: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Changes made to plan information processed by clients is authorized and completely and accurately entered. (Control objective 1)</a:t>
            </a:r>
          </a:p>
          <a:p>
            <a:pPr lvl="1"/>
            <a:r>
              <a:rPr lang="en-US" dirty="0">
                <a:latin typeface="Arial Narrow" panose="020B0606020202030204" pitchFamily="34" charset="0"/>
                <a:ea typeface="Calibri" panose="020F0502020204030204" pitchFamily="34" charset="0"/>
                <a:cs typeface="Times New Roman" panose="02020603050405020304" pitchFamily="18" charset="0"/>
              </a:rPr>
              <a:t>	</a:t>
            </a:r>
            <a:r>
              <a:rPr lang="en-US" b="1" i="1" u="sng" dirty="0">
                <a:latin typeface="Arial Narrow" panose="020B0606020202030204" pitchFamily="34" charset="0"/>
                <a:ea typeface="Calibri" panose="020F0502020204030204" pitchFamily="34" charset="0"/>
                <a:cs typeface="Times New Roman" panose="02020603050405020304" pitchFamily="18" charset="0"/>
              </a:rPr>
              <a:t>The reviewer must determine what process is in place to ensure proper authorization and </a:t>
            </a:r>
            <a:r>
              <a:rPr lang="en-US" dirty="0">
                <a:latin typeface="Arial Narrow" panose="020B0606020202030204" pitchFamily="34" charset="0"/>
                <a:ea typeface="Calibri" panose="020F0502020204030204" pitchFamily="34" charset="0"/>
                <a:cs typeface="Times New Roman" panose="02020603050405020304" pitchFamily="18" charset="0"/>
              </a:rPr>
              <a:t>	</a:t>
            </a:r>
            <a:r>
              <a:rPr lang="en-US" b="1" i="1" u="sng" dirty="0">
                <a:latin typeface="Arial Narrow" panose="020B0606020202030204" pitchFamily="34" charset="0"/>
                <a:ea typeface="Calibri" panose="020F0502020204030204" pitchFamily="34" charset="0"/>
                <a:cs typeface="Times New Roman" panose="02020603050405020304" pitchFamily="18" charset="0"/>
              </a:rPr>
              <a:t>accuracy</a:t>
            </a:r>
          </a:p>
          <a:p>
            <a:pPr marL="742950" lvl="1" indent="-285750">
              <a:buFont typeface="Arial" panose="020B0604020202020204" pitchFamily="34" charset="0"/>
              <a:buChar char="•"/>
            </a:pPr>
            <a:endParaRPr lang="en-US" b="1" dirty="0">
              <a:latin typeface="Arial Narrow" panose="020B0606020202030204" pitchFamily="34" charset="0"/>
              <a:ea typeface="Calibri" panose="020F0502020204030204" pitchFamily="34" charset="0"/>
              <a:cs typeface="Times New Roman" panose="02020603050405020304" pitchFamily="18" charset="0"/>
            </a:endParaRPr>
          </a:p>
          <a:p>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Arial Narrow" panose="020B0606020202030204" pitchFamily="34" charset="0"/>
            </a:endParaRPr>
          </a:p>
          <a:p>
            <a:endParaRPr lang="en-US" b="1" i="1" u="sng"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42A75A38-FBEE-4CFA-B4EA-0B272BCEEF77}"/>
              </a:ext>
            </a:extLst>
          </p:cNvPr>
          <p:cNvSpPr>
            <a:spLocks noGrp="1"/>
          </p:cNvSpPr>
          <p:nvPr>
            <p:ph type="sldNum" sz="quarter" idx="12"/>
          </p:nvPr>
        </p:nvSpPr>
        <p:spPr/>
        <p:txBody>
          <a:bodyPr/>
          <a:lstStyle/>
          <a:p>
            <a:fld id="{93F58BB2-1D29-49E3-A3B8-5EC5B18C897D}" type="slidenum">
              <a:rPr lang="en-US" smtClean="0"/>
              <a:t>37</a:t>
            </a:fld>
            <a:endParaRPr lang="en-US" dirty="0"/>
          </a:p>
        </p:txBody>
      </p:sp>
    </p:spTree>
    <p:extLst>
      <p:ext uri="{BB962C8B-B14F-4D97-AF65-F5344CB8AC3E}">
        <p14:creationId xmlns:p14="http://schemas.microsoft.com/office/powerpoint/2010/main" val="1814384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4A2DE-9F88-45CC-B28E-CF83ABEC066E}"/>
              </a:ext>
            </a:extLst>
          </p:cNvPr>
          <p:cNvSpPr/>
          <p:nvPr/>
        </p:nvSpPr>
        <p:spPr>
          <a:xfrm>
            <a:off x="1422020" y="298178"/>
            <a:ext cx="9227975" cy="5909310"/>
          </a:xfrm>
          <a:prstGeom prst="rect">
            <a:avLst/>
          </a:prstGeom>
          <a:solidFill>
            <a:schemeClr val="accent1">
              <a:lumMod val="40000"/>
              <a:lumOff val="60000"/>
            </a:schemeClr>
          </a:solidFill>
          <a:ln w="38100">
            <a:solidFill>
              <a:schemeClr val="accent1">
                <a:lumMod val="50000"/>
              </a:schemeClr>
            </a:solidFill>
          </a:ln>
        </p:spPr>
        <p:txBody>
          <a:bodyPr wrap="square">
            <a:spAutoFit/>
          </a:bodyPr>
          <a:lstStyle/>
          <a:p>
            <a:endParaRPr lang="en-US" dirty="0">
              <a:latin typeface="Arial Narrow" panose="020B0606020202030204" pitchFamily="34" charset="0"/>
            </a:endParaRPr>
          </a:p>
          <a:p>
            <a:endParaRPr lang="en-US" dirty="0">
              <a:latin typeface="Arial Narrow" panose="020B0606020202030204" pitchFamily="34" charset="0"/>
            </a:endParaRPr>
          </a:p>
          <a:p>
            <a:r>
              <a:rPr lang="en-US" b="1" dirty="0">
                <a:latin typeface="Arial Narrow" panose="020B0606020202030204" pitchFamily="34" charset="0"/>
              </a:rPr>
              <a:t>Evaluating the User Entity Control (</a:t>
            </a:r>
            <a:r>
              <a:rPr lang="en-US" b="1" dirty="0" err="1">
                <a:latin typeface="Arial Narrow" panose="020B0606020202030204" pitchFamily="34" charset="0"/>
              </a:rPr>
              <a:t>cont</a:t>
            </a:r>
            <a:r>
              <a:rPr lang="en-US" b="1" dirty="0">
                <a:latin typeface="Arial Narrow" panose="020B0606020202030204" pitchFamily="34" charset="0"/>
              </a:rPr>
              <a:t>).</a:t>
            </a:r>
          </a:p>
          <a:p>
            <a:endParaRPr lang="en-US" dirty="0">
              <a:latin typeface="Arial Narrow" panose="020B0606020202030204" pitchFamily="34" charset="0"/>
            </a:endParaRPr>
          </a:p>
          <a:p>
            <a:r>
              <a:rPr lang="en-US" b="1" dirty="0">
                <a:latin typeface="Arial Narrow" panose="020B0606020202030204" pitchFamily="34" charset="0"/>
              </a:rPr>
              <a:t>What steps to take when evaluating the User Entity Controls</a:t>
            </a:r>
            <a:r>
              <a:rPr lang="en-US" dirty="0">
                <a:latin typeface="Arial Narrow" panose="020B0606020202030204" pitchFamily="34" charset="0"/>
              </a:rPr>
              <a:t>:</a:t>
            </a:r>
          </a:p>
          <a:p>
            <a:endParaRPr lang="en-US" dirty="0">
              <a:latin typeface="Arial Narrow" panose="020B0606020202030204" pitchFamily="34" charset="0"/>
            </a:endParaRPr>
          </a:p>
          <a:p>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Information, including enrollment related data, supplied to Caremark from Clients is authorized, accurate, and complete. (Control objective 1,2, and 3)</a:t>
            </a:r>
          </a:p>
          <a:p>
            <a:pPr lvl="2"/>
            <a:r>
              <a:rPr lang="en-US" b="1" i="1" u="sng" dirty="0">
                <a:latin typeface="Arial Narrow" panose="020B0606020202030204" pitchFamily="34" charset="0"/>
              </a:rPr>
              <a:t>The reviewer must determine what process is in place to ensure information supplied is authorized, complete and accurate.</a:t>
            </a: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Output reports are reviewed by appropriate user personnel for completeness and accuracy and output is balances routinely to relevant control totals and verified against legally executed agreements with Caremark. Any identified errors or discrepancies are communicated to Caremark in a timely manner. (Control objective1, 3, and 5)</a:t>
            </a:r>
          </a:p>
          <a:p>
            <a:pPr lvl="2"/>
            <a:r>
              <a:rPr lang="en-US" b="1" i="1" u="sng" dirty="0">
                <a:latin typeface="Arial Narrow" panose="020B0606020202030204" pitchFamily="34" charset="0"/>
              </a:rPr>
              <a:t>The reviewer must determine what process is in place to ensure the output reports are complete and accurate. Errors or discrepancies are communicated to Caremark in a timely manner.</a:t>
            </a:r>
          </a:p>
          <a:p>
            <a:pPr marL="285750" indent="-285750">
              <a:buFont typeface="Arial" panose="020B0604020202020204" pitchFamily="34" charset="0"/>
              <a:buChar char="•"/>
            </a:pPr>
            <a:endParaRPr lang="en-US" dirty="0">
              <a:latin typeface="Arial Narrow" panose="020B0606020202030204" pitchFamily="34" charset="0"/>
            </a:endParaRPr>
          </a:p>
          <a:p>
            <a:endParaRPr lang="en-US" b="1" i="1" u="sng"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1CE48630-2D9B-44F7-A391-4010C814D9CD}"/>
              </a:ext>
            </a:extLst>
          </p:cNvPr>
          <p:cNvSpPr>
            <a:spLocks noGrp="1"/>
          </p:cNvSpPr>
          <p:nvPr>
            <p:ph type="sldNum" sz="quarter" idx="12"/>
          </p:nvPr>
        </p:nvSpPr>
        <p:spPr/>
        <p:txBody>
          <a:bodyPr/>
          <a:lstStyle/>
          <a:p>
            <a:fld id="{93F58BB2-1D29-49E3-A3B8-5EC5B18C897D}" type="slidenum">
              <a:rPr lang="en-US" smtClean="0"/>
              <a:t>38</a:t>
            </a:fld>
            <a:endParaRPr lang="en-US" dirty="0"/>
          </a:p>
        </p:txBody>
      </p:sp>
    </p:spTree>
    <p:extLst>
      <p:ext uri="{BB962C8B-B14F-4D97-AF65-F5344CB8AC3E}">
        <p14:creationId xmlns:p14="http://schemas.microsoft.com/office/powerpoint/2010/main" val="3488035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4A2DE-9F88-45CC-B28E-CF83ABEC066E}"/>
              </a:ext>
            </a:extLst>
          </p:cNvPr>
          <p:cNvSpPr/>
          <p:nvPr/>
        </p:nvSpPr>
        <p:spPr>
          <a:xfrm>
            <a:off x="1422020" y="298178"/>
            <a:ext cx="9227975" cy="6463308"/>
          </a:xfrm>
          <a:prstGeom prst="rect">
            <a:avLst/>
          </a:prstGeom>
          <a:solidFill>
            <a:schemeClr val="accent1">
              <a:lumMod val="40000"/>
              <a:lumOff val="60000"/>
            </a:schemeClr>
          </a:solidFill>
          <a:ln w="38100">
            <a:solidFill>
              <a:schemeClr val="accent1">
                <a:lumMod val="50000"/>
              </a:schemeClr>
            </a:solidFill>
          </a:ln>
        </p:spPr>
        <p:txBody>
          <a:bodyPr wrap="square">
            <a:spAutoFit/>
          </a:bodyPr>
          <a:lstStyle/>
          <a:p>
            <a:endParaRPr lang="en-US" dirty="0">
              <a:latin typeface="Arial Narrow" panose="020B0606020202030204" pitchFamily="34" charset="0"/>
            </a:endParaRPr>
          </a:p>
          <a:p>
            <a:endParaRPr lang="en-US" dirty="0">
              <a:latin typeface="Arial Narrow" panose="020B0606020202030204" pitchFamily="34" charset="0"/>
            </a:endParaRPr>
          </a:p>
          <a:p>
            <a:r>
              <a:rPr lang="en-US" b="1" dirty="0">
                <a:latin typeface="Arial Narrow" panose="020B0606020202030204" pitchFamily="34" charset="0"/>
              </a:rPr>
              <a:t>Why is it Important to Review the User Entity Controls?</a:t>
            </a:r>
          </a:p>
          <a:p>
            <a:endParaRPr lang="en-US" dirty="0">
              <a:latin typeface="Arial Narrow" panose="020B0606020202030204" pitchFamily="34" charset="0"/>
            </a:endParaRPr>
          </a:p>
          <a:p>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The User entity Controls should be part of your risk management process.</a:t>
            </a:r>
          </a:p>
          <a:p>
            <a:pPr marL="285750" indent="-285750">
              <a:buFont typeface="Arial" panose="020B0604020202020204" pitchFamily="34" charset="0"/>
              <a:buChar char="•"/>
            </a:pPr>
            <a:r>
              <a:rPr lang="en-US" dirty="0">
                <a:latin typeface="Arial Narrow" panose="020B0606020202030204" pitchFamily="34" charset="0"/>
              </a:rPr>
              <a:t>They need to be suitably designed and operate effectively to ensure the processes performed by the vendor produce the results expected.</a:t>
            </a:r>
          </a:p>
          <a:p>
            <a:endParaRPr lang="en-US" dirty="0">
              <a:latin typeface="Arial Narrow" panose="020B0606020202030204" pitchFamily="34" charset="0"/>
            </a:endParaRPr>
          </a:p>
          <a:p>
            <a:r>
              <a:rPr lang="en-US" i="1" dirty="0">
                <a:latin typeface="Arial Narrow" panose="020B0606020202030204" pitchFamily="34" charset="0"/>
              </a:rPr>
              <a:t>You need to ask-</a:t>
            </a: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Are my policies and procedures in place and effective for each process?</a:t>
            </a: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What is in place to mitigate any errors should they happen if there is no specific policy/procedure?</a:t>
            </a:r>
          </a:p>
          <a:p>
            <a:endParaRPr lang="en-US" dirty="0">
              <a:latin typeface="Arial Narrow" panose="020B0606020202030204" pitchFamily="34" charset="0"/>
            </a:endParaRPr>
          </a:p>
          <a:p>
            <a:endParaRPr lang="en-US" dirty="0">
              <a:latin typeface="Arial Narrow" panose="020B0606020202030204" pitchFamily="34" charset="0"/>
            </a:endParaRPr>
          </a:p>
          <a:p>
            <a:r>
              <a:rPr lang="en-US" i="1" dirty="0">
                <a:latin typeface="Arial Narrow" panose="020B0606020202030204" pitchFamily="34" charset="0"/>
              </a:rPr>
              <a:t>Without effective User Entity Controls, the SOC reports may not be reliable as the opinions generated are based on the controls being in place and effective.</a:t>
            </a:r>
          </a:p>
          <a:p>
            <a:r>
              <a:rPr lang="en-US" dirty="0">
                <a:latin typeface="Arial Narrow" panose="020B0606020202030204" pitchFamily="34" charset="0"/>
              </a:rPr>
              <a:t> </a:t>
            </a: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b="1" i="1" u="sng" dirty="0">
              <a:latin typeface="Arial Narrow" panose="020B0606020202030204" pitchFamily="34" charset="0"/>
            </a:endParaRPr>
          </a:p>
        </p:txBody>
      </p:sp>
      <p:sp>
        <p:nvSpPr>
          <p:cNvPr id="3" name="Slide Number Placeholder 2">
            <a:extLst>
              <a:ext uri="{FF2B5EF4-FFF2-40B4-BE49-F238E27FC236}">
                <a16:creationId xmlns:a16="http://schemas.microsoft.com/office/drawing/2014/main" id="{1202AAEB-4160-4B74-83B3-97381F103921}"/>
              </a:ext>
            </a:extLst>
          </p:cNvPr>
          <p:cNvSpPr>
            <a:spLocks noGrp="1"/>
          </p:cNvSpPr>
          <p:nvPr>
            <p:ph type="sldNum" sz="quarter" idx="12"/>
          </p:nvPr>
        </p:nvSpPr>
        <p:spPr/>
        <p:txBody>
          <a:bodyPr/>
          <a:lstStyle/>
          <a:p>
            <a:fld id="{93F58BB2-1D29-49E3-A3B8-5EC5B18C897D}" type="slidenum">
              <a:rPr lang="en-US" smtClean="0"/>
              <a:t>39</a:t>
            </a:fld>
            <a:endParaRPr lang="en-US" dirty="0"/>
          </a:p>
        </p:txBody>
      </p:sp>
    </p:spTree>
    <p:extLst>
      <p:ext uri="{BB962C8B-B14F-4D97-AF65-F5344CB8AC3E}">
        <p14:creationId xmlns:p14="http://schemas.microsoft.com/office/powerpoint/2010/main" val="4259420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6C97-E17E-461B-93AF-7EC6B2549BF5}"/>
              </a:ext>
            </a:extLst>
          </p:cNvPr>
          <p:cNvSpPr>
            <a:spLocks noGrp="1"/>
          </p:cNvSpPr>
          <p:nvPr>
            <p:ph type="title"/>
          </p:nvPr>
        </p:nvSpPr>
        <p:spPr>
          <a:xfrm>
            <a:off x="657224" y="374319"/>
            <a:ext cx="10772775" cy="634350"/>
          </a:xfrm>
        </p:spPr>
        <p:txBody>
          <a:bodyPr>
            <a:normAutofit/>
          </a:bodyPr>
          <a:lstStyle/>
          <a:p>
            <a:r>
              <a:rPr lang="en-US" sz="3200" b="1" i="1" dirty="0">
                <a:solidFill>
                  <a:srgbClr val="0070C0"/>
                </a:solidFill>
                <a:latin typeface="Arial Narrow" panose="020B0606020202030204" pitchFamily="34" charset="0"/>
              </a:rPr>
              <a:t>Examples of service organizations in State of RI operations </a:t>
            </a:r>
          </a:p>
        </p:txBody>
      </p:sp>
      <p:sp>
        <p:nvSpPr>
          <p:cNvPr id="3" name="Content Placeholder 2">
            <a:extLst>
              <a:ext uri="{FF2B5EF4-FFF2-40B4-BE49-F238E27FC236}">
                <a16:creationId xmlns:a16="http://schemas.microsoft.com/office/drawing/2014/main" id="{CDC9FEE0-1834-4E0B-B132-0FC0E14B6852}"/>
              </a:ext>
            </a:extLst>
          </p:cNvPr>
          <p:cNvSpPr>
            <a:spLocks noGrp="1"/>
          </p:cNvSpPr>
          <p:nvPr>
            <p:ph idx="1"/>
          </p:nvPr>
        </p:nvSpPr>
        <p:spPr>
          <a:xfrm>
            <a:off x="676656" y="1008669"/>
            <a:ext cx="10753725" cy="5349797"/>
          </a:xfrm>
          <a:solidFill>
            <a:schemeClr val="accent1">
              <a:lumMod val="20000"/>
              <a:lumOff val="80000"/>
            </a:schemeClr>
          </a:solidFill>
        </p:spPr>
        <p:txBody>
          <a:bodyPr>
            <a:noAutofit/>
          </a:bodyPr>
          <a:lstStyle/>
          <a:p>
            <a:pPr marL="339725" indent="-339725">
              <a:buFont typeface="Courier New" panose="02070309020205020404" pitchFamily="49" charset="0"/>
              <a:buChar char="o"/>
            </a:pPr>
            <a:r>
              <a:rPr lang="en-US" sz="1400" dirty="0">
                <a:solidFill>
                  <a:schemeClr val="tx1"/>
                </a:solidFill>
                <a:latin typeface="Arial Narrow" panose="020B0606020202030204" pitchFamily="34" charset="0"/>
              </a:rPr>
              <a:t>Medicaid – </a:t>
            </a:r>
            <a:r>
              <a:rPr lang="en-US" sz="1400" dirty="0" err="1">
                <a:solidFill>
                  <a:schemeClr val="tx1"/>
                </a:solidFill>
                <a:latin typeface="Arial Narrow" panose="020B0606020202030204" pitchFamily="34" charset="0"/>
              </a:rPr>
              <a:t>Gainwell</a:t>
            </a:r>
            <a:r>
              <a:rPr lang="en-US" sz="1400" dirty="0">
                <a:solidFill>
                  <a:schemeClr val="tx1"/>
                </a:solidFill>
                <a:latin typeface="Arial Narrow" panose="020B0606020202030204" pitchFamily="34" charset="0"/>
              </a:rPr>
              <a:t> – MMIS claims processing system and related data center</a:t>
            </a:r>
          </a:p>
          <a:p>
            <a:pPr marL="339725" indent="-339725">
              <a:buFont typeface="Courier New" panose="02070309020205020404" pitchFamily="49" charset="0"/>
              <a:buChar char="o"/>
            </a:pPr>
            <a:r>
              <a:rPr lang="en-US" sz="1400" dirty="0">
                <a:solidFill>
                  <a:schemeClr val="tx1"/>
                </a:solidFill>
                <a:latin typeface="Arial Narrow" panose="020B0606020202030204" pitchFamily="34" charset="0"/>
              </a:rPr>
              <a:t>EBT Benefit processing – SNAP, TANF, Unemployment Insurance, TDI benefits, WIC benefits</a:t>
            </a:r>
          </a:p>
          <a:p>
            <a:pPr marL="339725" indent="-339725">
              <a:buFont typeface="Courier New" panose="02070309020205020404" pitchFamily="49" charset="0"/>
              <a:buChar char="o"/>
            </a:pPr>
            <a:r>
              <a:rPr lang="en-US" sz="1400" dirty="0">
                <a:solidFill>
                  <a:schemeClr val="tx1"/>
                </a:solidFill>
                <a:latin typeface="Arial Narrow" panose="020B0606020202030204" pitchFamily="34" charset="0"/>
              </a:rPr>
              <a:t>Employees Retirement System of RI:</a:t>
            </a:r>
          </a:p>
          <a:p>
            <a:pPr marL="765810" lvl="3" indent="-285750">
              <a:lnSpc>
                <a:spcPct val="100000"/>
              </a:lnSpc>
              <a:buFont typeface="Wingdings" panose="05000000000000000000" pitchFamily="2" charset="2"/>
              <a:buChar char="§"/>
            </a:pPr>
            <a:r>
              <a:rPr lang="en-US" sz="1400" dirty="0">
                <a:solidFill>
                  <a:schemeClr val="tx1"/>
                </a:solidFill>
                <a:latin typeface="Arial Narrow" panose="020B0606020202030204" pitchFamily="34" charset="0"/>
              </a:rPr>
              <a:t>BNY – Investment custodian and recordkeeper</a:t>
            </a:r>
          </a:p>
          <a:p>
            <a:pPr marL="765810" lvl="3" indent="-285750">
              <a:lnSpc>
                <a:spcPct val="100000"/>
              </a:lnSpc>
              <a:buFont typeface="Wingdings" panose="05000000000000000000" pitchFamily="2" charset="2"/>
              <a:buChar char="§"/>
            </a:pPr>
            <a:r>
              <a:rPr lang="en-US" sz="1400" dirty="0">
                <a:solidFill>
                  <a:schemeClr val="tx1"/>
                </a:solidFill>
                <a:latin typeface="Arial Narrow" panose="020B0606020202030204" pitchFamily="34" charset="0"/>
              </a:rPr>
              <a:t>Morneau Shepell – cloud-based membership/benefit administration system </a:t>
            </a:r>
          </a:p>
          <a:p>
            <a:pPr marL="765810" lvl="3" indent="-285750">
              <a:lnSpc>
                <a:spcPct val="100000"/>
              </a:lnSpc>
              <a:buFont typeface="Wingdings" panose="05000000000000000000" pitchFamily="2" charset="2"/>
              <a:buChar char="§"/>
            </a:pPr>
            <a:r>
              <a:rPr lang="en-US" sz="1400" dirty="0">
                <a:solidFill>
                  <a:schemeClr val="tx1"/>
                </a:solidFill>
                <a:latin typeface="Arial Narrow" panose="020B0606020202030204" pitchFamily="34" charset="0"/>
              </a:rPr>
              <a:t>Ceridian – payroll processor for pension benefits</a:t>
            </a:r>
          </a:p>
          <a:p>
            <a:pPr marL="765810" lvl="3" indent="-285750">
              <a:lnSpc>
                <a:spcPct val="100000"/>
              </a:lnSpc>
              <a:buFont typeface="Wingdings" panose="05000000000000000000" pitchFamily="2" charset="2"/>
              <a:buChar char="§"/>
            </a:pPr>
            <a:r>
              <a:rPr lang="en-US" sz="1400" dirty="0">
                <a:solidFill>
                  <a:schemeClr val="tx1"/>
                </a:solidFill>
                <a:latin typeface="Arial Narrow" panose="020B0606020202030204" pitchFamily="34" charset="0"/>
              </a:rPr>
              <a:t>TIAA-CREF – defined contribution administrator </a:t>
            </a:r>
          </a:p>
          <a:p>
            <a:pPr marL="205740" lvl="2" indent="0">
              <a:buNone/>
            </a:pPr>
            <a:endParaRPr lang="en-US" sz="1400" dirty="0">
              <a:solidFill>
                <a:schemeClr val="tx1"/>
              </a:solidFill>
              <a:latin typeface="Arial Narrow" panose="020B0606020202030204" pitchFamily="34" charset="0"/>
            </a:endParaRPr>
          </a:p>
          <a:p>
            <a:pPr lvl="1">
              <a:buFont typeface="Courier New" panose="02070309020205020404" pitchFamily="49" charset="0"/>
              <a:buChar char="o"/>
            </a:pPr>
            <a:r>
              <a:rPr lang="en-US" sz="1400" dirty="0">
                <a:solidFill>
                  <a:schemeClr val="tx1"/>
                </a:solidFill>
                <a:latin typeface="Arial Narrow" panose="020B0606020202030204" pitchFamily="34" charset="0"/>
              </a:rPr>
              <a:t>Trustee services – debt proceeds pending disbursement</a:t>
            </a:r>
          </a:p>
          <a:p>
            <a:pPr marL="4572" lvl="1" indent="0">
              <a:buNone/>
            </a:pPr>
            <a:endParaRPr lang="en-US" sz="1400" dirty="0">
              <a:solidFill>
                <a:schemeClr val="tx1"/>
              </a:solidFill>
              <a:latin typeface="Arial Narrow" panose="020B0606020202030204" pitchFamily="34" charset="0"/>
            </a:endParaRPr>
          </a:p>
          <a:p>
            <a:pPr lvl="1">
              <a:buFont typeface="Courier New" panose="02070309020205020404" pitchFamily="49" charset="0"/>
              <a:buChar char="o"/>
            </a:pPr>
            <a:r>
              <a:rPr lang="en-US" sz="1400" dirty="0">
                <a:solidFill>
                  <a:schemeClr val="tx1"/>
                </a:solidFill>
                <a:latin typeface="Arial Narrow" panose="020B0606020202030204" pitchFamily="34" charset="0"/>
              </a:rPr>
              <a:t>Treasury services – FIS Advanced Portfolio, G-Treasury SS</a:t>
            </a:r>
          </a:p>
          <a:p>
            <a:pPr lvl="1">
              <a:buFont typeface="Courier New" panose="02070309020205020404" pitchFamily="49" charset="0"/>
              <a:buChar char="o"/>
            </a:pPr>
            <a:endParaRPr lang="en-US" sz="1400" dirty="0">
              <a:solidFill>
                <a:schemeClr val="tx1"/>
              </a:solidFill>
              <a:latin typeface="Arial Narrow" panose="020B0606020202030204" pitchFamily="34" charset="0"/>
            </a:endParaRPr>
          </a:p>
          <a:p>
            <a:pPr lvl="1">
              <a:buFont typeface="Courier New" panose="02070309020205020404" pitchFamily="49" charset="0"/>
              <a:buChar char="o"/>
            </a:pPr>
            <a:r>
              <a:rPr lang="en-US" sz="1400" dirty="0">
                <a:solidFill>
                  <a:schemeClr val="tx1"/>
                </a:solidFill>
                <a:latin typeface="Arial Narrow" panose="020B0606020202030204" pitchFamily="34" charset="0"/>
              </a:rPr>
              <a:t>Cost allocation plan services – PCG - </a:t>
            </a:r>
            <a:r>
              <a:rPr lang="en-US" sz="1400" dirty="0" err="1">
                <a:solidFill>
                  <a:schemeClr val="tx1"/>
                </a:solidFill>
                <a:latin typeface="Arial Narrow" panose="020B0606020202030204" pitchFamily="34" charset="0"/>
              </a:rPr>
              <a:t>Allocap</a:t>
            </a:r>
            <a:endParaRPr lang="en-US" sz="1400" dirty="0">
              <a:solidFill>
                <a:schemeClr val="tx1"/>
              </a:solidFill>
              <a:latin typeface="Arial Narrow" panose="020B0606020202030204" pitchFamily="34" charset="0"/>
            </a:endParaRPr>
          </a:p>
          <a:p>
            <a:pPr lvl="1">
              <a:buFont typeface="Courier New" panose="02070309020205020404" pitchFamily="49" charset="0"/>
              <a:buChar char="o"/>
            </a:pPr>
            <a:endParaRPr lang="en-US" sz="1400" dirty="0">
              <a:solidFill>
                <a:schemeClr val="tx1"/>
              </a:solidFill>
              <a:latin typeface="Arial Narrow" panose="020B0606020202030204" pitchFamily="34" charset="0"/>
            </a:endParaRPr>
          </a:p>
          <a:p>
            <a:pPr lvl="1">
              <a:buFont typeface="Courier New" panose="02070309020205020404" pitchFamily="49" charset="0"/>
              <a:buChar char="o"/>
            </a:pPr>
            <a:r>
              <a:rPr lang="en-US" sz="1400" dirty="0">
                <a:solidFill>
                  <a:schemeClr val="tx1"/>
                </a:solidFill>
                <a:latin typeface="Arial Narrow" panose="020B0606020202030204" pitchFamily="34" charset="0"/>
              </a:rPr>
              <a:t>Employee/retiree health benefits and pharmacy management – Blue Cross, Caremark</a:t>
            </a:r>
          </a:p>
          <a:p>
            <a:pPr lvl="1">
              <a:buFont typeface="Courier New" panose="02070309020205020404" pitchFamily="49" charset="0"/>
              <a:buChar char="o"/>
            </a:pPr>
            <a:endParaRPr lang="en-US" sz="1400" dirty="0">
              <a:solidFill>
                <a:schemeClr val="tx1"/>
              </a:solidFill>
              <a:latin typeface="Arial Narrow" panose="020B0606020202030204" pitchFamily="34" charset="0"/>
            </a:endParaRPr>
          </a:p>
          <a:p>
            <a:pPr lvl="1">
              <a:buFont typeface="Courier New" panose="02070309020205020404" pitchFamily="49" charset="0"/>
              <a:buChar char="o"/>
            </a:pPr>
            <a:r>
              <a:rPr lang="en-US" sz="1400" dirty="0">
                <a:solidFill>
                  <a:schemeClr val="tx1"/>
                </a:solidFill>
                <a:latin typeface="Arial Narrow" panose="020B0606020202030204" pitchFamily="34" charset="0"/>
              </a:rPr>
              <a:t>IT Disaster Recovery and Data Center Services</a:t>
            </a:r>
          </a:p>
          <a:p>
            <a:pPr lvl="1">
              <a:buFont typeface="Courier New" panose="02070309020205020404" pitchFamily="49" charset="0"/>
              <a:buChar char="o"/>
            </a:pPr>
            <a:endParaRPr lang="en-US" sz="1400" dirty="0">
              <a:solidFill>
                <a:schemeClr val="tx1"/>
              </a:solidFill>
              <a:latin typeface="Arial Narrow" panose="020B0606020202030204" pitchFamily="34" charset="0"/>
            </a:endParaRPr>
          </a:p>
          <a:p>
            <a:pPr lvl="1">
              <a:buFont typeface="Courier New" panose="02070309020205020404" pitchFamily="49" charset="0"/>
              <a:buChar char="o"/>
            </a:pPr>
            <a:r>
              <a:rPr lang="en-US" sz="1400" dirty="0">
                <a:solidFill>
                  <a:schemeClr val="tx1"/>
                </a:solidFill>
                <a:latin typeface="Arial Narrow" panose="020B0606020202030204" pitchFamily="34" charset="0"/>
              </a:rPr>
              <a:t>Lottery – Sports betting – gaming activities and </a:t>
            </a:r>
            <a:r>
              <a:rPr lang="en-US" sz="1400" i="1" dirty="0" err="1">
                <a:solidFill>
                  <a:schemeClr val="tx1"/>
                </a:solidFill>
                <a:latin typeface="Arial Narrow" panose="020B0606020202030204" pitchFamily="34" charset="0"/>
              </a:rPr>
              <a:t>e</a:t>
            </a:r>
            <a:r>
              <a:rPr lang="en-US" sz="1400" dirty="0" err="1">
                <a:solidFill>
                  <a:schemeClr val="tx1"/>
                </a:solidFill>
                <a:latin typeface="Arial Narrow" panose="020B0606020202030204" pitchFamily="34" charset="0"/>
              </a:rPr>
              <a:t>wallet</a:t>
            </a:r>
            <a:r>
              <a:rPr lang="en-US" sz="1400" dirty="0">
                <a:solidFill>
                  <a:schemeClr val="tx1"/>
                </a:solidFill>
                <a:latin typeface="Arial Narrow" panose="020B0606020202030204" pitchFamily="34" charset="0"/>
              </a:rPr>
              <a:t> settlement services </a:t>
            </a:r>
          </a:p>
        </p:txBody>
      </p:sp>
      <p:sp>
        <p:nvSpPr>
          <p:cNvPr id="4" name="Slide Number Placeholder 3">
            <a:extLst>
              <a:ext uri="{FF2B5EF4-FFF2-40B4-BE49-F238E27FC236}">
                <a16:creationId xmlns:a16="http://schemas.microsoft.com/office/drawing/2014/main" id="{40E65DD0-62C1-488B-BD83-9AEAC6B43EF0}"/>
              </a:ext>
            </a:extLst>
          </p:cNvPr>
          <p:cNvSpPr>
            <a:spLocks noGrp="1"/>
          </p:cNvSpPr>
          <p:nvPr>
            <p:ph type="sldNum" sz="quarter" idx="12"/>
          </p:nvPr>
        </p:nvSpPr>
        <p:spPr/>
        <p:txBody>
          <a:bodyPr/>
          <a:lstStyle/>
          <a:p>
            <a:fld id="{93F58BB2-1D29-49E3-A3B8-5EC5B18C897D}" type="slidenum">
              <a:rPr lang="en-US" smtClean="0"/>
              <a:t>4</a:t>
            </a:fld>
            <a:endParaRPr lang="en-US" dirty="0"/>
          </a:p>
        </p:txBody>
      </p:sp>
    </p:spTree>
    <p:extLst>
      <p:ext uri="{BB962C8B-B14F-4D97-AF65-F5344CB8AC3E}">
        <p14:creationId xmlns:p14="http://schemas.microsoft.com/office/powerpoint/2010/main" val="1959243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BA5A-E224-4136-89B7-410C021067C4}"/>
              </a:ext>
            </a:extLst>
          </p:cNvPr>
          <p:cNvSpPr>
            <a:spLocks noGrp="1"/>
          </p:cNvSpPr>
          <p:nvPr>
            <p:ph type="title"/>
          </p:nvPr>
        </p:nvSpPr>
        <p:spPr>
          <a:xfrm>
            <a:off x="657224" y="499533"/>
            <a:ext cx="10772775" cy="1197292"/>
          </a:xfrm>
        </p:spPr>
        <p:txBody>
          <a:bodyPr>
            <a:normAutofit/>
          </a:bodyPr>
          <a:lstStyle/>
          <a:p>
            <a:r>
              <a:rPr lang="en-US" sz="3600" dirty="0">
                <a:solidFill>
                  <a:srgbClr val="0070C0"/>
                </a:solidFill>
                <a:latin typeface="Arial Narrow" panose="020B0606020202030204" pitchFamily="34" charset="0"/>
              </a:rPr>
              <a:t>Office of Accounts and Control  - </a:t>
            </a:r>
            <a:br>
              <a:rPr lang="en-US" sz="3600" dirty="0">
                <a:solidFill>
                  <a:srgbClr val="0070C0"/>
                </a:solidFill>
                <a:latin typeface="Arial Narrow" panose="020B0606020202030204" pitchFamily="34" charset="0"/>
              </a:rPr>
            </a:br>
            <a:r>
              <a:rPr lang="en-US" sz="3600" dirty="0">
                <a:solidFill>
                  <a:srgbClr val="0070C0"/>
                </a:solidFill>
                <a:latin typeface="Arial Narrow" panose="020B0606020202030204" pitchFamily="34" charset="0"/>
              </a:rPr>
              <a:t>	SOC Review and Documentation Process</a:t>
            </a:r>
          </a:p>
        </p:txBody>
      </p:sp>
      <p:sp>
        <p:nvSpPr>
          <p:cNvPr id="3" name="Content Placeholder 2">
            <a:extLst>
              <a:ext uri="{FF2B5EF4-FFF2-40B4-BE49-F238E27FC236}">
                <a16:creationId xmlns:a16="http://schemas.microsoft.com/office/drawing/2014/main" id="{537069A1-194F-4227-BFE8-7A885A66DBF8}"/>
              </a:ext>
            </a:extLst>
          </p:cNvPr>
          <p:cNvSpPr>
            <a:spLocks noGrp="1"/>
          </p:cNvSpPr>
          <p:nvPr>
            <p:ph idx="1"/>
          </p:nvPr>
        </p:nvSpPr>
        <p:spPr>
          <a:xfrm>
            <a:off x="657224" y="2036189"/>
            <a:ext cx="10772775" cy="4081807"/>
          </a:xfrm>
        </p:spPr>
        <p:txBody>
          <a:bodyPr/>
          <a:lstStyle/>
          <a:p>
            <a:pPr algn="ctr"/>
            <a:endParaRPr lang="en-US" dirty="0">
              <a:latin typeface="Arial Narrow" panose="020B0606020202030204" pitchFamily="34" charset="0"/>
            </a:endParaRPr>
          </a:p>
          <a:p>
            <a:pPr algn="ctr"/>
            <a:r>
              <a:rPr lang="en-US" dirty="0">
                <a:latin typeface="Arial Narrow" panose="020B0606020202030204" pitchFamily="34" charset="0"/>
              </a:rPr>
              <a:t>See review template (handout)</a:t>
            </a:r>
          </a:p>
          <a:p>
            <a:endParaRPr lang="en-US" dirty="0"/>
          </a:p>
        </p:txBody>
      </p:sp>
      <p:sp>
        <p:nvSpPr>
          <p:cNvPr id="4" name="Slide Number Placeholder 3">
            <a:extLst>
              <a:ext uri="{FF2B5EF4-FFF2-40B4-BE49-F238E27FC236}">
                <a16:creationId xmlns:a16="http://schemas.microsoft.com/office/drawing/2014/main" id="{9FD76334-F424-4B37-927E-80910B2F13AB}"/>
              </a:ext>
            </a:extLst>
          </p:cNvPr>
          <p:cNvSpPr>
            <a:spLocks noGrp="1"/>
          </p:cNvSpPr>
          <p:nvPr>
            <p:ph type="sldNum" sz="quarter" idx="12"/>
          </p:nvPr>
        </p:nvSpPr>
        <p:spPr/>
        <p:txBody>
          <a:bodyPr/>
          <a:lstStyle/>
          <a:p>
            <a:fld id="{93F58BB2-1D29-49E3-A3B8-5EC5B18C897D}" type="slidenum">
              <a:rPr lang="en-US" smtClean="0"/>
              <a:t>40</a:t>
            </a:fld>
            <a:endParaRPr lang="en-US" dirty="0"/>
          </a:p>
        </p:txBody>
      </p:sp>
    </p:spTree>
    <p:extLst>
      <p:ext uri="{BB962C8B-B14F-4D97-AF65-F5344CB8AC3E}">
        <p14:creationId xmlns:p14="http://schemas.microsoft.com/office/powerpoint/2010/main" val="3460600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56F6-7CD4-4D53-8B0F-171B04FC524F}"/>
              </a:ext>
            </a:extLst>
          </p:cNvPr>
          <p:cNvSpPr>
            <a:spLocks noGrp="1"/>
          </p:cNvSpPr>
          <p:nvPr>
            <p:ph type="title"/>
          </p:nvPr>
        </p:nvSpPr>
        <p:spPr>
          <a:xfrm>
            <a:off x="657224" y="385894"/>
            <a:ext cx="10772775" cy="855078"/>
          </a:xfrm>
          <a:solidFill>
            <a:schemeClr val="accent1">
              <a:lumMod val="20000"/>
              <a:lumOff val="80000"/>
            </a:schemeClr>
          </a:solidFill>
        </p:spPr>
        <p:txBody>
          <a:bodyPr>
            <a:noAutofit/>
          </a:bodyPr>
          <a:lstStyle/>
          <a:p>
            <a:br>
              <a:rPr lang="en-US" sz="7200" dirty="0">
                <a:latin typeface="Arial Narrow" panose="020B0606020202030204" pitchFamily="34" charset="0"/>
              </a:rPr>
            </a:br>
            <a:r>
              <a:rPr lang="en-US" sz="7200" b="1" i="1" dirty="0">
                <a:solidFill>
                  <a:srgbClr val="0070C0"/>
                </a:solidFill>
                <a:latin typeface="Arial Narrow" panose="020B0606020202030204" pitchFamily="34" charset="0"/>
              </a:rPr>
              <a:t>Questions?</a:t>
            </a:r>
            <a:br>
              <a:rPr lang="en-US" sz="7200" dirty="0">
                <a:latin typeface="Arial Narrow" panose="020B0606020202030204" pitchFamily="34" charset="0"/>
              </a:rPr>
            </a:br>
            <a:endParaRPr lang="en-US" sz="72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CAC3788C-CAF4-4937-A4DF-ED67FC872D63}"/>
              </a:ext>
            </a:extLst>
          </p:cNvPr>
          <p:cNvSpPr>
            <a:spLocks noGrp="1"/>
          </p:cNvSpPr>
          <p:nvPr>
            <p:ph idx="1"/>
          </p:nvPr>
        </p:nvSpPr>
        <p:spPr>
          <a:xfrm>
            <a:off x="676274" y="1555520"/>
            <a:ext cx="10753725" cy="4006343"/>
          </a:xfrm>
          <a:solidFill>
            <a:schemeClr val="accent1">
              <a:lumMod val="20000"/>
              <a:lumOff val="80000"/>
            </a:schemeClr>
          </a:solidFill>
        </p:spPr>
        <p:txBody>
          <a:bodyPr>
            <a:normAutofit/>
          </a:bodyPr>
          <a:lstStyle/>
          <a:p>
            <a:r>
              <a:rPr lang="en-US" sz="3600" dirty="0">
                <a:latin typeface="Arial Narrow" panose="020B0606020202030204" pitchFamily="34" charset="0"/>
              </a:rPr>
              <a:t>Office of the Auditor General</a:t>
            </a:r>
          </a:p>
          <a:p>
            <a:r>
              <a:rPr lang="en-US" dirty="0">
                <a:solidFill>
                  <a:srgbClr val="0070C0"/>
                </a:solidFill>
                <a:latin typeface="Arial Narrow" panose="020B0606020202030204" pitchFamily="34" charset="0"/>
              </a:rPr>
              <a:t>Dennis Hoyle, Auditor General   </a:t>
            </a:r>
            <a:r>
              <a:rPr lang="en-US" dirty="0">
                <a:solidFill>
                  <a:srgbClr val="0070C0"/>
                </a:solidFill>
                <a:latin typeface="Arial Narrow" panose="020B0606020202030204" pitchFamily="34" charset="0"/>
                <a:hlinkClick r:id="rId2"/>
              </a:rPr>
              <a:t>dennis.hoyle@rioag.gov</a:t>
            </a:r>
            <a:r>
              <a:rPr lang="en-US" dirty="0">
                <a:solidFill>
                  <a:srgbClr val="0070C0"/>
                </a:solidFill>
                <a:latin typeface="Arial Narrow" panose="020B0606020202030204" pitchFamily="34" charset="0"/>
              </a:rPr>
              <a:t>   401.222.2435</a:t>
            </a:r>
          </a:p>
          <a:p>
            <a:endParaRPr lang="en-US" dirty="0">
              <a:solidFill>
                <a:srgbClr val="0070C0"/>
              </a:solidFill>
              <a:latin typeface="Arial Narrow" panose="020B0606020202030204" pitchFamily="34" charset="0"/>
            </a:endParaRPr>
          </a:p>
          <a:p>
            <a:r>
              <a:rPr lang="en-US" sz="3600" dirty="0">
                <a:latin typeface="Arial Narrow" panose="020B0606020202030204" pitchFamily="34" charset="0"/>
              </a:rPr>
              <a:t>Office of Accounts and Control</a:t>
            </a:r>
          </a:p>
          <a:p>
            <a:r>
              <a:rPr lang="en-US" dirty="0">
                <a:solidFill>
                  <a:srgbClr val="0070C0"/>
                </a:solidFill>
                <a:latin typeface="Arial Narrow" panose="020B0606020202030204" pitchFamily="34" charset="0"/>
              </a:rPr>
              <a:t>Margaret Carlson   </a:t>
            </a:r>
            <a:r>
              <a:rPr lang="sv-SE" dirty="0">
                <a:solidFill>
                  <a:srgbClr val="0070C0"/>
                </a:solidFill>
                <a:latin typeface="Arial Narrow" panose="020B0606020202030204" pitchFamily="34" charset="0"/>
                <a:hlinkClick r:id="rId3"/>
              </a:rPr>
              <a:t>Margaret.Carlson@doa.ri.gov</a:t>
            </a:r>
            <a:r>
              <a:rPr lang="sv-SE">
                <a:solidFill>
                  <a:srgbClr val="0070C0"/>
                </a:solidFill>
                <a:latin typeface="Arial Narrow" panose="020B0606020202030204" pitchFamily="34" charset="0"/>
              </a:rPr>
              <a:t>	401.222.5771</a:t>
            </a:r>
            <a:endParaRPr lang="en-US" dirty="0">
              <a:solidFill>
                <a:srgbClr val="0070C0"/>
              </a:solidFill>
              <a:latin typeface="Arial Narrow" panose="020B0606020202030204" pitchFamily="34" charset="0"/>
            </a:endParaRPr>
          </a:p>
          <a:p>
            <a:r>
              <a:rPr lang="en-US" dirty="0">
                <a:solidFill>
                  <a:srgbClr val="0070C0"/>
                </a:solidFill>
                <a:latin typeface="Arial Narrow" panose="020B0606020202030204" pitchFamily="34" charset="0"/>
              </a:rPr>
              <a:t>Gail LaPoint           </a:t>
            </a:r>
            <a:r>
              <a:rPr lang="en-US" dirty="0">
                <a:solidFill>
                  <a:srgbClr val="0070C0"/>
                </a:solidFill>
                <a:latin typeface="Arial Narrow" panose="020B0606020202030204" pitchFamily="34" charset="0"/>
                <a:hlinkClick r:id="rId4"/>
              </a:rPr>
              <a:t>Gail.LaPoint@doa.ri.gov</a:t>
            </a:r>
            <a:r>
              <a:rPr lang="en-US" dirty="0">
                <a:solidFill>
                  <a:srgbClr val="0070C0"/>
                </a:solidFill>
                <a:latin typeface="Arial Narrow" panose="020B0606020202030204" pitchFamily="34" charset="0"/>
              </a:rPr>
              <a:t>		401.222.5098</a:t>
            </a:r>
          </a:p>
          <a:p>
            <a:endParaRPr lang="en-US" dirty="0">
              <a:solidFill>
                <a:srgbClr val="0070C0"/>
              </a:solidFill>
              <a:latin typeface="Arial Narrow" panose="020B0606020202030204" pitchFamily="34" charset="0"/>
            </a:endParaRPr>
          </a:p>
          <a:p>
            <a:endParaRPr lang="en-US" dirty="0">
              <a:solidFill>
                <a:srgbClr val="0070C0"/>
              </a:solidFill>
              <a:latin typeface="Arial Narrow" panose="020B0606020202030204" pitchFamily="34" charset="0"/>
            </a:endParaRPr>
          </a:p>
          <a:p>
            <a:endParaRPr lang="en-US" dirty="0">
              <a:solidFill>
                <a:srgbClr val="0070C0"/>
              </a:solidFill>
              <a:latin typeface="Arial Narrow" panose="020B0606020202030204" pitchFamily="34" charset="0"/>
            </a:endParaRPr>
          </a:p>
          <a:p>
            <a:endParaRPr lang="en-US"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678E0488-4503-43A7-A3C3-3A4DA21BC29E}"/>
              </a:ext>
            </a:extLst>
          </p:cNvPr>
          <p:cNvSpPr>
            <a:spLocks noGrp="1"/>
          </p:cNvSpPr>
          <p:nvPr>
            <p:ph type="sldNum" sz="quarter" idx="12"/>
          </p:nvPr>
        </p:nvSpPr>
        <p:spPr/>
        <p:txBody>
          <a:bodyPr/>
          <a:lstStyle/>
          <a:p>
            <a:fld id="{93F58BB2-1D29-49E3-A3B8-5EC5B18C897D}" type="slidenum">
              <a:rPr lang="en-US" smtClean="0"/>
              <a:t>41</a:t>
            </a:fld>
            <a:endParaRPr lang="en-US" dirty="0"/>
          </a:p>
        </p:txBody>
      </p:sp>
    </p:spTree>
    <p:extLst>
      <p:ext uri="{BB962C8B-B14F-4D97-AF65-F5344CB8AC3E}">
        <p14:creationId xmlns:p14="http://schemas.microsoft.com/office/powerpoint/2010/main" val="1746854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8D09-8240-488F-9530-6EE6783DCFB4}"/>
              </a:ext>
            </a:extLst>
          </p:cNvPr>
          <p:cNvSpPr>
            <a:spLocks noGrp="1"/>
          </p:cNvSpPr>
          <p:nvPr>
            <p:ph type="title"/>
          </p:nvPr>
        </p:nvSpPr>
        <p:spPr>
          <a:xfrm>
            <a:off x="657224" y="499534"/>
            <a:ext cx="10772775" cy="546842"/>
          </a:xfrm>
        </p:spPr>
        <p:txBody>
          <a:bodyPr>
            <a:normAutofit/>
          </a:bodyPr>
          <a:lstStyle/>
          <a:p>
            <a:r>
              <a:rPr lang="en-US" sz="3200" i="1" dirty="0">
                <a:solidFill>
                  <a:srgbClr val="0070C0"/>
                </a:solidFill>
                <a:latin typeface="Arial Narrow" panose="020B0606020202030204" pitchFamily="34" charset="0"/>
              </a:rPr>
              <a:t>Risks of outsourcing processes to service organizations -</a:t>
            </a:r>
          </a:p>
        </p:txBody>
      </p:sp>
      <p:sp>
        <p:nvSpPr>
          <p:cNvPr id="3" name="Content Placeholder 2">
            <a:extLst>
              <a:ext uri="{FF2B5EF4-FFF2-40B4-BE49-F238E27FC236}">
                <a16:creationId xmlns:a16="http://schemas.microsoft.com/office/drawing/2014/main" id="{C68035C8-96E4-4750-A5B1-7A195EAA9A00}"/>
              </a:ext>
            </a:extLst>
          </p:cNvPr>
          <p:cNvSpPr>
            <a:spLocks noGrp="1"/>
          </p:cNvSpPr>
          <p:nvPr>
            <p:ph idx="1"/>
          </p:nvPr>
        </p:nvSpPr>
        <p:spPr>
          <a:xfrm>
            <a:off x="719137" y="1173414"/>
            <a:ext cx="10753725" cy="4953066"/>
          </a:xfrm>
          <a:solidFill>
            <a:schemeClr val="accent1">
              <a:lumMod val="20000"/>
              <a:lumOff val="80000"/>
            </a:schemeClr>
          </a:solidFill>
        </p:spPr>
        <p:txBody>
          <a:bodyPr>
            <a:normAutofit/>
          </a:bodyPr>
          <a:lstStyle/>
          <a:p>
            <a:pPr marL="461963" indent="-461963">
              <a:buFont typeface="Wingdings" panose="05000000000000000000" pitchFamily="2" charset="2"/>
              <a:buChar char="§"/>
            </a:pPr>
            <a:r>
              <a:rPr lang="en-US" sz="2000" dirty="0">
                <a:latin typeface="Arial Narrow" panose="020B0606020202030204" pitchFamily="34" charset="0"/>
              </a:rPr>
              <a:t>Outsourcing processes, in whole or in part, is becoming increasingly common.</a:t>
            </a:r>
          </a:p>
          <a:p>
            <a:pPr marL="461963" indent="-461963">
              <a:buFont typeface="Wingdings" panose="05000000000000000000" pitchFamily="2" charset="2"/>
              <a:buChar char="§"/>
            </a:pPr>
            <a:endParaRPr lang="en-US" sz="2000" dirty="0">
              <a:latin typeface="Arial Narrow" panose="020B0606020202030204" pitchFamily="34" charset="0"/>
            </a:endParaRPr>
          </a:p>
          <a:p>
            <a:pPr marL="461963" indent="-461963">
              <a:buFont typeface="Wingdings" panose="05000000000000000000" pitchFamily="2" charset="2"/>
              <a:buChar char="§"/>
            </a:pPr>
            <a:r>
              <a:rPr lang="en-US" sz="2000" dirty="0">
                <a:latin typeface="Arial Narrow" panose="020B0606020202030204" pitchFamily="34" charset="0"/>
              </a:rPr>
              <a:t>While generally done for specific expertise/functionality, efficiency and reduced cost, risk can increase due to loss of control over an entire process.</a:t>
            </a:r>
          </a:p>
          <a:p>
            <a:pPr marL="0" indent="0">
              <a:buNone/>
            </a:pPr>
            <a:endParaRPr lang="en-US" sz="2000" dirty="0">
              <a:latin typeface="Arial Narrow" panose="020B0606020202030204" pitchFamily="34" charset="0"/>
            </a:endParaRPr>
          </a:p>
          <a:p>
            <a:pPr marL="461963" indent="-461963">
              <a:buFont typeface="Wingdings" panose="05000000000000000000" pitchFamily="2" charset="2"/>
              <a:buChar char="§"/>
            </a:pPr>
            <a:r>
              <a:rPr lang="en-US" sz="2000" dirty="0">
                <a:latin typeface="Arial Narrow" panose="020B0606020202030204" pitchFamily="34" charset="0"/>
              </a:rPr>
              <a:t>Cloud-based, software-as-a-service, outsourcing is increasingly common and presents additional considerations for data security.</a:t>
            </a:r>
          </a:p>
          <a:p>
            <a:pPr marL="461963" indent="-461963">
              <a:buFont typeface="Wingdings" panose="05000000000000000000" pitchFamily="2" charset="2"/>
              <a:buChar char="§"/>
            </a:pPr>
            <a:endParaRPr lang="en-US" sz="2000" dirty="0">
              <a:latin typeface="Arial Narrow" panose="020B0606020202030204" pitchFamily="34" charset="0"/>
            </a:endParaRPr>
          </a:p>
          <a:p>
            <a:pPr marL="461963" indent="-461963">
              <a:buFont typeface="Wingdings" panose="05000000000000000000" pitchFamily="2" charset="2"/>
              <a:buChar char="§"/>
            </a:pPr>
            <a:r>
              <a:rPr lang="en-US" sz="2000" dirty="0">
                <a:latin typeface="Arial Narrow" panose="020B0606020202030204" pitchFamily="34" charset="0"/>
              </a:rPr>
              <a:t>Although tasks or a process has been outsourced, responsibility for those task or processes provided by a service organization cannot be delegated.</a:t>
            </a:r>
          </a:p>
          <a:p>
            <a:pPr marL="461963" indent="-461963">
              <a:buFont typeface="Wingdings" panose="05000000000000000000" pitchFamily="2" charset="2"/>
              <a:buChar char="§"/>
            </a:pPr>
            <a:endParaRPr lang="en-US" sz="2000" dirty="0">
              <a:latin typeface="Arial Narrow" panose="020B0606020202030204" pitchFamily="34" charset="0"/>
            </a:endParaRPr>
          </a:p>
          <a:p>
            <a:pPr marL="461963" indent="-461963">
              <a:buFont typeface="Wingdings" panose="05000000000000000000" pitchFamily="2" charset="2"/>
              <a:buChar char="§"/>
            </a:pPr>
            <a:r>
              <a:rPr lang="en-US" sz="2000" dirty="0">
                <a:latin typeface="Arial Narrow" panose="020B0606020202030204" pitchFamily="34" charset="0"/>
              </a:rPr>
              <a:t>To assess the risks associated with an outsourced service, management needs information about the service organization’s controls – hence the SOC report.</a:t>
            </a:r>
          </a:p>
          <a:p>
            <a:endParaRPr lang="en-US" dirty="0">
              <a:latin typeface="Arial Narrow" panose="020B0606020202030204" pitchFamily="34" charset="0"/>
            </a:endParaRPr>
          </a:p>
          <a:p>
            <a:endParaRPr lang="en-US" dirty="0"/>
          </a:p>
        </p:txBody>
      </p:sp>
      <p:sp>
        <p:nvSpPr>
          <p:cNvPr id="4" name="Slide Number Placeholder 3">
            <a:extLst>
              <a:ext uri="{FF2B5EF4-FFF2-40B4-BE49-F238E27FC236}">
                <a16:creationId xmlns:a16="http://schemas.microsoft.com/office/drawing/2014/main" id="{6862F54B-2DEA-4304-B59C-1202B7B49420}"/>
              </a:ext>
            </a:extLst>
          </p:cNvPr>
          <p:cNvSpPr>
            <a:spLocks noGrp="1"/>
          </p:cNvSpPr>
          <p:nvPr>
            <p:ph type="sldNum" sz="quarter" idx="12"/>
          </p:nvPr>
        </p:nvSpPr>
        <p:spPr/>
        <p:txBody>
          <a:bodyPr/>
          <a:lstStyle/>
          <a:p>
            <a:fld id="{93F58BB2-1D29-49E3-A3B8-5EC5B18C897D}" type="slidenum">
              <a:rPr lang="en-US" smtClean="0"/>
              <a:t>5</a:t>
            </a:fld>
            <a:endParaRPr lang="en-US" dirty="0"/>
          </a:p>
        </p:txBody>
      </p:sp>
    </p:spTree>
    <p:extLst>
      <p:ext uri="{BB962C8B-B14F-4D97-AF65-F5344CB8AC3E}">
        <p14:creationId xmlns:p14="http://schemas.microsoft.com/office/powerpoint/2010/main" val="2652991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A797-2314-46A6-82CE-DDC7B9EEB12A}"/>
              </a:ext>
            </a:extLst>
          </p:cNvPr>
          <p:cNvSpPr>
            <a:spLocks noGrp="1"/>
          </p:cNvSpPr>
          <p:nvPr>
            <p:ph type="title"/>
          </p:nvPr>
        </p:nvSpPr>
        <p:spPr>
          <a:xfrm>
            <a:off x="657224" y="499534"/>
            <a:ext cx="10772775" cy="603402"/>
          </a:xfrm>
        </p:spPr>
        <p:txBody>
          <a:bodyPr>
            <a:normAutofit/>
          </a:bodyPr>
          <a:lstStyle/>
          <a:p>
            <a:r>
              <a:rPr lang="en-US" sz="3600" dirty="0">
                <a:solidFill>
                  <a:srgbClr val="0070C0"/>
                </a:solidFill>
                <a:latin typeface="Arial Narrow" panose="020B0606020202030204" pitchFamily="34" charset="0"/>
              </a:rPr>
              <a:t>What is a Service Organization Control (SOC) Report ?</a:t>
            </a:r>
          </a:p>
        </p:txBody>
      </p:sp>
      <p:sp>
        <p:nvSpPr>
          <p:cNvPr id="3" name="Content Placeholder 2">
            <a:extLst>
              <a:ext uri="{FF2B5EF4-FFF2-40B4-BE49-F238E27FC236}">
                <a16:creationId xmlns:a16="http://schemas.microsoft.com/office/drawing/2014/main" id="{3D929AEA-3A81-4DB0-9DA3-01C09EF33A8A}"/>
              </a:ext>
            </a:extLst>
          </p:cNvPr>
          <p:cNvSpPr>
            <a:spLocks noGrp="1"/>
          </p:cNvSpPr>
          <p:nvPr>
            <p:ph idx="1"/>
          </p:nvPr>
        </p:nvSpPr>
        <p:spPr>
          <a:xfrm>
            <a:off x="657224" y="1197204"/>
            <a:ext cx="10753725" cy="5062194"/>
          </a:xfrm>
          <a:solidFill>
            <a:schemeClr val="accent1">
              <a:lumMod val="20000"/>
              <a:lumOff val="80000"/>
            </a:schemeClr>
          </a:solidFill>
        </p:spPr>
        <p:txBody>
          <a:bodyPr>
            <a:normAutofit/>
          </a:bodyPr>
          <a:lstStyle/>
          <a:p>
            <a:pPr marL="0" indent="0">
              <a:buNone/>
            </a:pPr>
            <a:r>
              <a:rPr lang="en-US" sz="1800" dirty="0">
                <a:solidFill>
                  <a:srgbClr val="00B0F0"/>
                </a:solidFill>
                <a:latin typeface="Arial Narrow" panose="020B0606020202030204" pitchFamily="34" charset="0"/>
              </a:rPr>
              <a:t>SOC reports are prepared by service organization’s auditors to perform an examination of controls at the service provider.  The reports include:</a:t>
            </a:r>
          </a:p>
          <a:p>
            <a:pPr marL="457200" indent="-457200">
              <a:buFont typeface="Arial" panose="020B0604020202020204" pitchFamily="34" charset="0"/>
              <a:buChar char="•"/>
            </a:pPr>
            <a:r>
              <a:rPr lang="en-US" sz="2000" dirty="0">
                <a:latin typeface="Arial Narrow" panose="020B0606020202030204" pitchFamily="34" charset="0"/>
              </a:rPr>
              <a:t>Management of the service organization’s </a:t>
            </a:r>
            <a:r>
              <a:rPr lang="en-US" sz="2000" b="1" dirty="0">
                <a:latin typeface="Arial Narrow" panose="020B0606020202030204" pitchFamily="34" charset="0"/>
              </a:rPr>
              <a:t>description</a:t>
            </a:r>
            <a:r>
              <a:rPr lang="en-US" sz="2000" dirty="0">
                <a:latin typeface="Arial Narrow" panose="020B0606020202030204" pitchFamily="34" charset="0"/>
              </a:rPr>
              <a:t> of their controls and system.</a:t>
            </a:r>
          </a:p>
          <a:p>
            <a:pPr marL="457200" indent="-457200">
              <a:buFont typeface="Arial" panose="020B0604020202020204" pitchFamily="34" charset="0"/>
              <a:buChar char="•"/>
            </a:pPr>
            <a:r>
              <a:rPr lang="en-US" sz="2000" dirty="0">
                <a:latin typeface="Arial Narrow" panose="020B0606020202030204" pitchFamily="34" charset="0"/>
              </a:rPr>
              <a:t>Detail </a:t>
            </a:r>
            <a:r>
              <a:rPr lang="en-US" sz="2000" b="1" dirty="0">
                <a:latin typeface="Arial Narrow" panose="020B0606020202030204" pitchFamily="34" charset="0"/>
              </a:rPr>
              <a:t>testing</a:t>
            </a:r>
            <a:r>
              <a:rPr lang="en-US" sz="2000" dirty="0">
                <a:latin typeface="Arial Narrow" panose="020B0606020202030204" pitchFamily="34" charset="0"/>
              </a:rPr>
              <a:t> performed by the auditors of specific control objectives and the results of testing</a:t>
            </a:r>
          </a:p>
          <a:p>
            <a:pPr marL="457200" indent="-457200">
              <a:buFont typeface="Arial" panose="020B0604020202020204" pitchFamily="34" charset="0"/>
              <a:buChar char="•"/>
            </a:pPr>
            <a:r>
              <a:rPr lang="en-US" sz="2000" dirty="0">
                <a:latin typeface="Arial Narrow" panose="020B0606020202030204" pitchFamily="34" charset="0"/>
              </a:rPr>
              <a:t>The auditor’s </a:t>
            </a:r>
            <a:r>
              <a:rPr lang="en-US" sz="2000" b="1" dirty="0">
                <a:latin typeface="Arial Narrow" panose="020B0606020202030204" pitchFamily="34" charset="0"/>
              </a:rPr>
              <a:t>opinions</a:t>
            </a:r>
            <a:r>
              <a:rPr lang="en-US" sz="2000" dirty="0">
                <a:latin typeface="Arial Narrow" panose="020B0606020202030204" pitchFamily="34" charset="0"/>
              </a:rPr>
              <a:t> as to:</a:t>
            </a:r>
          </a:p>
          <a:p>
            <a:pPr marL="800100" lvl="2" indent="-342900">
              <a:buAutoNum type="arabicParenBoth"/>
            </a:pPr>
            <a:r>
              <a:rPr lang="en-US" sz="1700" dirty="0">
                <a:latin typeface="Arial Narrow" panose="020B0606020202030204" pitchFamily="34" charset="0"/>
              </a:rPr>
              <a:t>whether the description of the service provider’s systems is represented fairly and whether the controls at the service providers are adequate and suitably designed; and </a:t>
            </a:r>
          </a:p>
          <a:p>
            <a:pPr marL="457200" lvl="2" indent="0">
              <a:buNone/>
            </a:pPr>
            <a:r>
              <a:rPr lang="en-US" sz="1700" dirty="0">
                <a:latin typeface="Arial Narrow" panose="020B0606020202030204" pitchFamily="34" charset="0"/>
              </a:rPr>
              <a:t>(2)   whether controls were in place and operating effectively during the period covered by the audit.</a:t>
            </a:r>
          </a:p>
          <a:p>
            <a:pPr marL="457200" lvl="2" indent="0">
              <a:buNone/>
            </a:pPr>
            <a:endParaRPr lang="en-US" sz="2100" dirty="0">
              <a:latin typeface="Arial Narrow" panose="020B0606020202030204" pitchFamily="34" charset="0"/>
            </a:endParaRPr>
          </a:p>
          <a:p>
            <a:pPr marL="461963" indent="-461963">
              <a:buFont typeface="Arial" panose="020B0604020202020204" pitchFamily="34" charset="0"/>
              <a:buChar char="•"/>
            </a:pPr>
            <a:r>
              <a:rPr lang="en-US" sz="2000" dirty="0">
                <a:latin typeface="Arial Narrow" panose="020B0606020202030204" pitchFamily="34" charset="0"/>
              </a:rPr>
              <a:t>Management’s response to any testing deviations or exceptions</a:t>
            </a:r>
          </a:p>
          <a:p>
            <a:pPr marL="457200" indent="-457200">
              <a:lnSpc>
                <a:spcPct val="95000"/>
              </a:lnSpc>
              <a:buFont typeface="Arial" panose="020B0604020202020204" pitchFamily="34" charset="0"/>
              <a:buChar char="•"/>
            </a:pPr>
            <a:r>
              <a:rPr lang="en-US" sz="2000" dirty="0">
                <a:latin typeface="Arial Narrow" panose="020B0606020202030204" pitchFamily="34" charset="0"/>
              </a:rPr>
              <a:t>Describes </a:t>
            </a:r>
            <a:r>
              <a:rPr lang="en-US" sz="2000" b="1" dirty="0">
                <a:latin typeface="Arial Narrow" panose="020B0606020202030204" pitchFamily="34" charset="0"/>
              </a:rPr>
              <a:t>user entity controls </a:t>
            </a:r>
            <a:r>
              <a:rPr lang="en-US" sz="2000" dirty="0">
                <a:latin typeface="Arial Narrow" panose="020B0606020202030204" pitchFamily="34" charset="0"/>
              </a:rPr>
              <a:t>(</a:t>
            </a:r>
            <a:r>
              <a:rPr lang="en-US" sz="1800" i="1" dirty="0">
                <a:latin typeface="Arial Narrow" panose="020B0606020202030204" pitchFamily="34" charset="0"/>
              </a:rPr>
              <a:t>defines where service org responsibility ends and client responsibility takes over</a:t>
            </a:r>
          </a:p>
          <a:p>
            <a:pPr marL="457200" indent="-457200">
              <a:lnSpc>
                <a:spcPct val="95000"/>
              </a:lnSpc>
              <a:buFont typeface="Arial" panose="020B0604020202020204" pitchFamily="34" charset="0"/>
              <a:buChar char="•"/>
            </a:pPr>
            <a:r>
              <a:rPr lang="en-US" sz="2000" dirty="0">
                <a:latin typeface="Arial Narrow" panose="020B0606020202030204" pitchFamily="34" charset="0"/>
              </a:rPr>
              <a:t>Describes </a:t>
            </a:r>
            <a:r>
              <a:rPr lang="en-US" sz="2000" b="1" dirty="0">
                <a:latin typeface="Arial Narrow" panose="020B0606020202030204" pitchFamily="34" charset="0"/>
              </a:rPr>
              <a:t>sub-service organizations</a:t>
            </a:r>
          </a:p>
          <a:p>
            <a:pPr marL="457200" lvl="2" indent="0">
              <a:buNone/>
            </a:pPr>
            <a:endParaRPr lang="en-US" sz="2100" dirty="0">
              <a:latin typeface="Arial Narrow" panose="020B0606020202030204" pitchFamily="34" charset="0"/>
            </a:endParaRPr>
          </a:p>
          <a:p>
            <a:pPr marL="457200" lvl="2" indent="0">
              <a:buNone/>
            </a:pPr>
            <a:endParaRPr lang="en-US" sz="2100" dirty="0">
              <a:latin typeface="Arial Narrow" panose="020B0606020202030204" pitchFamily="34" charset="0"/>
            </a:endParaRPr>
          </a:p>
          <a:p>
            <a:pPr marL="457200" lvl="2" indent="0">
              <a:buNone/>
            </a:pPr>
            <a:endParaRPr lang="en-US" sz="2100" dirty="0">
              <a:latin typeface="Arial Narrow" panose="020B0606020202030204" pitchFamily="34" charset="0"/>
            </a:endParaRPr>
          </a:p>
          <a:p>
            <a:pPr marL="457200" lvl="1" indent="-457200">
              <a:buFont typeface="Arial" panose="020B0604020202020204" pitchFamily="34" charset="0"/>
              <a:buChar char="•"/>
            </a:pPr>
            <a:endParaRPr lang="en-US" sz="2000" dirty="0">
              <a:latin typeface="Arial Narrow" panose="020B0606020202030204" pitchFamily="34" charset="0"/>
            </a:endParaRPr>
          </a:p>
          <a:p>
            <a:pPr marL="457200" indent="-457200">
              <a:buFont typeface="Arial" panose="020B0604020202020204" pitchFamily="34" charset="0"/>
              <a:buChar char="•"/>
            </a:pPr>
            <a:endParaRPr lang="en-US" sz="2000" dirty="0">
              <a:latin typeface="Arial Narrow" panose="020B0606020202030204" pitchFamily="34" charset="0"/>
            </a:endParaRPr>
          </a:p>
          <a:p>
            <a:endParaRPr lang="en-US" dirty="0"/>
          </a:p>
        </p:txBody>
      </p:sp>
      <p:sp>
        <p:nvSpPr>
          <p:cNvPr id="4" name="Slide Number Placeholder 3">
            <a:extLst>
              <a:ext uri="{FF2B5EF4-FFF2-40B4-BE49-F238E27FC236}">
                <a16:creationId xmlns:a16="http://schemas.microsoft.com/office/drawing/2014/main" id="{D2A8C3FD-DB36-4FDB-AA62-1A6DBC24EAE3}"/>
              </a:ext>
            </a:extLst>
          </p:cNvPr>
          <p:cNvSpPr>
            <a:spLocks noGrp="1"/>
          </p:cNvSpPr>
          <p:nvPr>
            <p:ph type="sldNum" sz="quarter" idx="12"/>
          </p:nvPr>
        </p:nvSpPr>
        <p:spPr/>
        <p:txBody>
          <a:bodyPr/>
          <a:lstStyle/>
          <a:p>
            <a:fld id="{93F58BB2-1D29-49E3-A3B8-5EC5B18C897D}" type="slidenum">
              <a:rPr lang="en-US" smtClean="0"/>
              <a:t>6</a:t>
            </a:fld>
            <a:endParaRPr lang="en-US" dirty="0"/>
          </a:p>
        </p:txBody>
      </p:sp>
    </p:spTree>
    <p:extLst>
      <p:ext uri="{BB962C8B-B14F-4D97-AF65-F5344CB8AC3E}">
        <p14:creationId xmlns:p14="http://schemas.microsoft.com/office/powerpoint/2010/main" val="2792925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094B-E029-4C27-ACD7-3463241709B7}"/>
              </a:ext>
            </a:extLst>
          </p:cNvPr>
          <p:cNvSpPr>
            <a:spLocks noGrp="1"/>
          </p:cNvSpPr>
          <p:nvPr>
            <p:ph type="title"/>
          </p:nvPr>
        </p:nvSpPr>
        <p:spPr>
          <a:xfrm>
            <a:off x="657224" y="499533"/>
            <a:ext cx="10772775" cy="688244"/>
          </a:xfrm>
        </p:spPr>
        <p:txBody>
          <a:bodyPr>
            <a:normAutofit/>
          </a:bodyPr>
          <a:lstStyle/>
          <a:p>
            <a:r>
              <a:rPr lang="en-US" sz="4000" dirty="0">
                <a:solidFill>
                  <a:srgbClr val="0070C0"/>
                </a:solidFill>
                <a:latin typeface="Arial Narrow" panose="020B0606020202030204" pitchFamily="34" charset="0"/>
              </a:rPr>
              <a:t>SOC Reports </a:t>
            </a:r>
          </a:p>
        </p:txBody>
      </p:sp>
      <p:sp>
        <p:nvSpPr>
          <p:cNvPr id="3" name="Content Placeholder 2">
            <a:extLst>
              <a:ext uri="{FF2B5EF4-FFF2-40B4-BE49-F238E27FC236}">
                <a16:creationId xmlns:a16="http://schemas.microsoft.com/office/drawing/2014/main" id="{613E576D-6B44-44F3-A272-C6D5FCAE8BB0}"/>
              </a:ext>
            </a:extLst>
          </p:cNvPr>
          <p:cNvSpPr>
            <a:spLocks noGrp="1"/>
          </p:cNvSpPr>
          <p:nvPr>
            <p:ph idx="1"/>
          </p:nvPr>
        </p:nvSpPr>
        <p:spPr>
          <a:xfrm>
            <a:off x="676274" y="1302099"/>
            <a:ext cx="10753725" cy="2355501"/>
          </a:xfrm>
          <a:solidFill>
            <a:schemeClr val="accent1">
              <a:lumMod val="20000"/>
              <a:lumOff val="80000"/>
            </a:schemeClr>
          </a:solidFill>
        </p:spPr>
        <p:txBody>
          <a:bodyPr>
            <a:normAutofit fontScale="92500" lnSpcReduction="10000"/>
          </a:bodyPr>
          <a:lstStyle/>
          <a:p>
            <a:pPr marL="457200" indent="-457200">
              <a:buFont typeface="Arial" panose="020B0604020202020204" pitchFamily="34" charset="0"/>
              <a:buChar char="•"/>
            </a:pPr>
            <a:r>
              <a:rPr lang="en-US" sz="1800" b="1" dirty="0">
                <a:latin typeface="Arial Narrow" panose="020B0606020202030204" pitchFamily="34" charset="0"/>
              </a:rPr>
              <a:t>SOC 1</a:t>
            </a:r>
            <a:r>
              <a:rPr lang="en-US" sz="1800" dirty="0">
                <a:latin typeface="Arial Narrow" panose="020B0606020202030204" pitchFamily="34" charset="0"/>
              </a:rPr>
              <a:t> - Reports on controls that are relevant to user entities control over financial reporting.</a:t>
            </a:r>
          </a:p>
          <a:p>
            <a:pPr marL="457200" indent="-457200">
              <a:buFont typeface="Arial" panose="020B0604020202020204" pitchFamily="34" charset="0"/>
              <a:buChar char="•"/>
            </a:pPr>
            <a:endParaRPr lang="en-US" sz="1800" b="1" dirty="0">
              <a:latin typeface="Arial Narrow" panose="020B0606020202030204" pitchFamily="34" charset="0"/>
            </a:endParaRPr>
          </a:p>
          <a:p>
            <a:pPr marL="457200" indent="-457200">
              <a:buFont typeface="Arial" panose="020B0604020202020204" pitchFamily="34" charset="0"/>
              <a:buChar char="•"/>
            </a:pPr>
            <a:r>
              <a:rPr lang="en-US" sz="1800" b="1" dirty="0">
                <a:latin typeface="Arial Narrow" panose="020B0606020202030204" pitchFamily="34" charset="0"/>
              </a:rPr>
              <a:t>SOC 2</a:t>
            </a:r>
            <a:r>
              <a:rPr lang="en-US" sz="1800" dirty="0">
                <a:latin typeface="Arial Narrow" panose="020B0606020202030204" pitchFamily="34" charset="0"/>
              </a:rPr>
              <a:t> - Provides a report about controls at a service organization relevant to the security, availability, or process integrity of the service organization’s system, or the confidentiality and privacy of the data processed by the service organization.  The report is meant for the user entity, regulators, etc.</a:t>
            </a:r>
          </a:p>
          <a:p>
            <a:pPr marL="457200" indent="-457200">
              <a:buFont typeface="Arial" panose="020B0604020202020204" pitchFamily="34" charset="0"/>
              <a:buChar char="•"/>
            </a:pPr>
            <a:endParaRPr lang="en-US" sz="1800" b="1" dirty="0">
              <a:latin typeface="Arial Narrow" panose="020B0606020202030204" pitchFamily="34" charset="0"/>
            </a:endParaRPr>
          </a:p>
          <a:p>
            <a:pPr marL="457200" indent="-457200">
              <a:buFont typeface="Arial" panose="020B0604020202020204" pitchFamily="34" charset="0"/>
              <a:buChar char="•"/>
            </a:pPr>
            <a:r>
              <a:rPr lang="en-US" sz="1800" b="1" dirty="0">
                <a:latin typeface="Arial Narrow" panose="020B0606020202030204" pitchFamily="34" charset="0"/>
              </a:rPr>
              <a:t>SOC 3</a:t>
            </a:r>
            <a:r>
              <a:rPr lang="en-US" sz="1800" dirty="0">
                <a:latin typeface="Arial Narrow" panose="020B0606020202030204" pitchFamily="34" charset="0"/>
              </a:rPr>
              <a:t> - Similar to SOC 2, provides less detail of controls related to compliance and operations.  They also do not include detailed testing procedures, results or an opinion on the system description.  The report is publicly available.</a:t>
            </a:r>
          </a:p>
          <a:p>
            <a:endParaRPr lang="en-US" dirty="0"/>
          </a:p>
        </p:txBody>
      </p:sp>
      <p:sp>
        <p:nvSpPr>
          <p:cNvPr id="4" name="Slide Number Placeholder 3">
            <a:extLst>
              <a:ext uri="{FF2B5EF4-FFF2-40B4-BE49-F238E27FC236}">
                <a16:creationId xmlns:a16="http://schemas.microsoft.com/office/drawing/2014/main" id="{A0AB9FDD-9A1F-4CC4-95FC-15AB37F9D38F}"/>
              </a:ext>
            </a:extLst>
          </p:cNvPr>
          <p:cNvSpPr>
            <a:spLocks noGrp="1"/>
          </p:cNvSpPr>
          <p:nvPr>
            <p:ph type="sldNum" sz="quarter" idx="12"/>
          </p:nvPr>
        </p:nvSpPr>
        <p:spPr/>
        <p:txBody>
          <a:bodyPr/>
          <a:lstStyle/>
          <a:p>
            <a:fld id="{93F58BB2-1D29-49E3-A3B8-5EC5B18C897D}" type="slidenum">
              <a:rPr lang="en-US" smtClean="0"/>
              <a:t>7</a:t>
            </a:fld>
            <a:endParaRPr lang="en-US" dirty="0"/>
          </a:p>
        </p:txBody>
      </p:sp>
      <p:sp>
        <p:nvSpPr>
          <p:cNvPr id="5" name="Content Placeholder 2">
            <a:extLst>
              <a:ext uri="{FF2B5EF4-FFF2-40B4-BE49-F238E27FC236}">
                <a16:creationId xmlns:a16="http://schemas.microsoft.com/office/drawing/2014/main" id="{815C0BC3-8009-404D-ABB8-B5BD9166DD51}"/>
              </a:ext>
            </a:extLst>
          </p:cNvPr>
          <p:cNvSpPr txBox="1">
            <a:spLocks/>
          </p:cNvSpPr>
          <p:nvPr/>
        </p:nvSpPr>
        <p:spPr>
          <a:xfrm>
            <a:off x="676274" y="3841422"/>
            <a:ext cx="10753725" cy="2355501"/>
          </a:xfrm>
          <a:prstGeom prst="rect">
            <a:avLst/>
          </a:prstGeom>
          <a:solidFill>
            <a:schemeClr val="accent1">
              <a:lumMod val="20000"/>
              <a:lumOff val="80000"/>
            </a:schemeClr>
          </a:solidFill>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61963" indent="-461963">
              <a:buFont typeface="Arial" panose="020B0604020202020204" pitchFamily="34" charset="0"/>
              <a:buChar char="•"/>
            </a:pPr>
            <a:endParaRPr lang="en-US" sz="2000" dirty="0">
              <a:latin typeface="Arial Narrow" panose="020B0606020202030204" pitchFamily="34" charset="0"/>
            </a:endParaRPr>
          </a:p>
          <a:p>
            <a:pPr marL="461963" indent="-461963">
              <a:buFont typeface="Arial" panose="020B0604020202020204" pitchFamily="34" charset="0"/>
              <a:buChar char="•"/>
            </a:pPr>
            <a:r>
              <a:rPr lang="en-US" sz="1700" i="1" dirty="0">
                <a:solidFill>
                  <a:srgbClr val="00B0F0"/>
                </a:solidFill>
                <a:latin typeface="Arial Narrow" panose="020B0606020202030204" pitchFamily="34" charset="0"/>
              </a:rPr>
              <a:t>Type 1 Report </a:t>
            </a:r>
            <a:r>
              <a:rPr lang="en-US" sz="1700" dirty="0">
                <a:latin typeface="Arial Narrow" panose="020B0606020202030204" pitchFamily="34" charset="0"/>
              </a:rPr>
              <a:t>- Is a report on management’s description of a service organization’s system of processes and related controls and </a:t>
            </a:r>
            <a:r>
              <a:rPr lang="en-US" sz="1700" b="1" dirty="0">
                <a:latin typeface="Arial Narrow" panose="020B0606020202030204" pitchFamily="34" charset="0"/>
              </a:rPr>
              <a:t>suitability of the design of those controls </a:t>
            </a:r>
            <a:r>
              <a:rPr lang="en-US" sz="1700" dirty="0">
                <a:latin typeface="Arial Narrow" panose="020B0606020202030204" pitchFamily="34" charset="0"/>
              </a:rPr>
              <a:t>- </a:t>
            </a:r>
            <a:r>
              <a:rPr lang="en-US" sz="1700" b="1" dirty="0">
                <a:latin typeface="Arial Narrow" panose="020B0606020202030204" pitchFamily="34" charset="0"/>
              </a:rPr>
              <a:t>as of a specific date</a:t>
            </a:r>
            <a:r>
              <a:rPr lang="en-US" sz="1700" dirty="0">
                <a:latin typeface="Arial Narrow" panose="020B0606020202030204" pitchFamily="34" charset="0"/>
              </a:rPr>
              <a:t>.</a:t>
            </a:r>
          </a:p>
          <a:p>
            <a:pPr marL="461963" indent="-461963">
              <a:buFont typeface="Arial" panose="020B0604020202020204" pitchFamily="34" charset="0"/>
              <a:buChar char="•"/>
            </a:pPr>
            <a:endParaRPr lang="en-US" sz="1700" dirty="0">
              <a:latin typeface="Arial Narrow" panose="020B0606020202030204" pitchFamily="34" charset="0"/>
            </a:endParaRPr>
          </a:p>
          <a:p>
            <a:pPr marL="461963" indent="-461963">
              <a:buFont typeface="Arial" panose="020B0604020202020204" pitchFamily="34" charset="0"/>
              <a:buChar char="•"/>
            </a:pPr>
            <a:r>
              <a:rPr lang="en-US" sz="1700" i="1" dirty="0">
                <a:solidFill>
                  <a:srgbClr val="00B0F0"/>
                </a:solidFill>
                <a:latin typeface="Arial Narrow" panose="020B0606020202030204" pitchFamily="34" charset="0"/>
              </a:rPr>
              <a:t>Type 2 Report </a:t>
            </a:r>
            <a:r>
              <a:rPr lang="en-US" sz="1700" dirty="0">
                <a:latin typeface="Arial Narrow" panose="020B0606020202030204" pitchFamily="34" charset="0"/>
              </a:rPr>
              <a:t>-Is a report on management’s description of a service organization’s system of processes and related controls and the </a:t>
            </a:r>
            <a:r>
              <a:rPr lang="en-US" sz="1700" b="1" dirty="0">
                <a:latin typeface="Arial Narrow" panose="020B0606020202030204" pitchFamily="34" charset="0"/>
              </a:rPr>
              <a:t>suitability of the design and operating effectiveness of these controls </a:t>
            </a:r>
            <a:r>
              <a:rPr lang="en-US" sz="1700" dirty="0">
                <a:latin typeface="Arial Narrow" panose="020B0606020202030204" pitchFamily="34" charset="0"/>
              </a:rPr>
              <a:t>- </a:t>
            </a:r>
            <a:r>
              <a:rPr lang="en-US" sz="1700" b="1" dirty="0">
                <a:latin typeface="Arial Narrow" panose="020B0606020202030204" pitchFamily="34" charset="0"/>
              </a:rPr>
              <a:t>throughout the specified period</a:t>
            </a:r>
            <a:r>
              <a:rPr lang="en-US" sz="1700" dirty="0">
                <a:latin typeface="Arial Narrow" panose="020B0606020202030204" pitchFamily="34" charset="0"/>
              </a:rPr>
              <a:t>.</a:t>
            </a:r>
          </a:p>
          <a:p>
            <a:endParaRPr lang="en-US" dirty="0"/>
          </a:p>
        </p:txBody>
      </p:sp>
    </p:spTree>
    <p:extLst>
      <p:ext uri="{BB962C8B-B14F-4D97-AF65-F5344CB8AC3E}">
        <p14:creationId xmlns:p14="http://schemas.microsoft.com/office/powerpoint/2010/main" val="1760075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9641-3011-4C38-880B-1A78E62842AD}"/>
              </a:ext>
            </a:extLst>
          </p:cNvPr>
          <p:cNvSpPr>
            <a:spLocks noGrp="1"/>
          </p:cNvSpPr>
          <p:nvPr>
            <p:ph type="title"/>
          </p:nvPr>
        </p:nvSpPr>
        <p:spPr>
          <a:xfrm>
            <a:off x="657224" y="499533"/>
            <a:ext cx="10772775" cy="1074743"/>
          </a:xfrm>
        </p:spPr>
        <p:txBody>
          <a:bodyPr>
            <a:normAutofit/>
          </a:bodyPr>
          <a:lstStyle/>
          <a:p>
            <a:r>
              <a:rPr lang="en-US" sz="3600" dirty="0">
                <a:solidFill>
                  <a:srgbClr val="0070C0"/>
                </a:solidFill>
                <a:latin typeface="Arial Narrow" panose="020B0606020202030204" pitchFamily="34" charset="0"/>
              </a:rPr>
              <a:t>How would I know a SOC Report is Available?</a:t>
            </a:r>
          </a:p>
        </p:txBody>
      </p:sp>
      <p:sp>
        <p:nvSpPr>
          <p:cNvPr id="3" name="Content Placeholder 2">
            <a:extLst>
              <a:ext uri="{FF2B5EF4-FFF2-40B4-BE49-F238E27FC236}">
                <a16:creationId xmlns:a16="http://schemas.microsoft.com/office/drawing/2014/main" id="{56D4C77C-FA02-4466-B374-69BC77AF6F85}"/>
              </a:ext>
            </a:extLst>
          </p:cNvPr>
          <p:cNvSpPr>
            <a:spLocks noGrp="1"/>
          </p:cNvSpPr>
          <p:nvPr>
            <p:ph idx="1"/>
          </p:nvPr>
        </p:nvSpPr>
        <p:spPr>
          <a:xfrm>
            <a:off x="676656" y="1574276"/>
            <a:ext cx="10753725" cy="4440025"/>
          </a:xfrm>
          <a:solidFill>
            <a:schemeClr val="accent1">
              <a:lumMod val="20000"/>
              <a:lumOff val="80000"/>
            </a:schemeClr>
          </a:solidFill>
        </p:spPr>
        <p:txBody>
          <a:bodyPr>
            <a:normAutofit/>
          </a:bodyPr>
          <a:lstStyle/>
          <a:p>
            <a:pPr marL="519113" indent="-519113">
              <a:buFont typeface="Wingdings" panose="05000000000000000000" pitchFamily="2" charset="2"/>
              <a:buChar char="§"/>
            </a:pPr>
            <a:r>
              <a:rPr lang="en-US" sz="2000" dirty="0">
                <a:latin typeface="Arial Narrow" panose="020B0606020202030204" pitchFamily="34" charset="0"/>
              </a:rPr>
              <a:t>Contractual requirement?</a:t>
            </a:r>
          </a:p>
          <a:p>
            <a:pPr marL="0" indent="0">
              <a:buNone/>
            </a:pPr>
            <a:endParaRPr lang="en-US" sz="2000" dirty="0">
              <a:latin typeface="Arial Narrow" panose="020B0606020202030204" pitchFamily="34" charset="0"/>
            </a:endParaRPr>
          </a:p>
          <a:p>
            <a:pPr marL="519113" indent="-519113">
              <a:buFont typeface="Wingdings" panose="05000000000000000000" pitchFamily="2" charset="2"/>
              <a:buChar char="§"/>
            </a:pPr>
            <a:r>
              <a:rPr lang="en-US" sz="2000" dirty="0">
                <a:latin typeface="Arial Narrow" panose="020B0606020202030204" pitchFamily="34" charset="0"/>
              </a:rPr>
              <a:t>Vendor/contractor provides similar service to multiple customers/clients?</a:t>
            </a:r>
          </a:p>
          <a:p>
            <a:pPr marL="519113" indent="-519113">
              <a:buFont typeface="Wingdings" panose="05000000000000000000" pitchFamily="2" charset="2"/>
              <a:buChar char="§"/>
            </a:pPr>
            <a:endParaRPr lang="en-US" sz="2000" dirty="0">
              <a:latin typeface="Arial Narrow" panose="020B0606020202030204" pitchFamily="34" charset="0"/>
            </a:endParaRPr>
          </a:p>
          <a:p>
            <a:pPr marL="519113" indent="-519113">
              <a:buFont typeface="Wingdings" panose="05000000000000000000" pitchFamily="2" charset="2"/>
              <a:buChar char="§"/>
            </a:pPr>
            <a:r>
              <a:rPr lang="en-US" sz="2000" dirty="0">
                <a:latin typeface="Arial Narrow" panose="020B0606020202030204" pitchFamily="34" charset="0"/>
              </a:rPr>
              <a:t>Cloud-based, software-as-a-service or shared data center situation? </a:t>
            </a:r>
          </a:p>
          <a:p>
            <a:pPr marL="519113" indent="-519113">
              <a:buFont typeface="Wingdings" panose="05000000000000000000" pitchFamily="2" charset="2"/>
              <a:buChar char="§"/>
            </a:pPr>
            <a:endParaRPr lang="en-US" sz="2000" dirty="0">
              <a:latin typeface="Arial Narrow" panose="020B0606020202030204" pitchFamily="34" charset="0"/>
            </a:endParaRPr>
          </a:p>
          <a:p>
            <a:pPr marL="519113" indent="-519113">
              <a:buFont typeface="Wingdings" panose="05000000000000000000" pitchFamily="2" charset="2"/>
              <a:buChar char="§"/>
            </a:pPr>
            <a:r>
              <a:rPr lang="en-US" sz="2000" dirty="0">
                <a:latin typeface="Arial Narrow" panose="020B0606020202030204" pitchFamily="34" charset="0"/>
              </a:rPr>
              <a:t>Vendor website details information available to customers/clients?</a:t>
            </a:r>
          </a:p>
          <a:p>
            <a:pPr marL="519113" indent="-519113">
              <a:buFont typeface="Wingdings" panose="05000000000000000000" pitchFamily="2" charset="2"/>
              <a:buChar char="§"/>
            </a:pPr>
            <a:endParaRPr lang="en-US" sz="2000" dirty="0">
              <a:latin typeface="Arial Narrow" panose="020B0606020202030204" pitchFamily="34" charset="0"/>
            </a:endParaRPr>
          </a:p>
          <a:p>
            <a:pPr marL="519113" indent="-519113">
              <a:buFont typeface="Wingdings" panose="05000000000000000000" pitchFamily="2" charset="2"/>
              <a:buChar char="§"/>
            </a:pPr>
            <a:r>
              <a:rPr lang="en-US" sz="2000" dirty="0">
                <a:latin typeface="Arial Narrow" panose="020B0606020202030204" pitchFamily="34" charset="0"/>
              </a:rPr>
              <a:t>Contact client/customer relationship manager and inquire if a SOC report is available to customers?</a:t>
            </a:r>
          </a:p>
          <a:p>
            <a:pPr>
              <a:buFont typeface="Arial" panose="020B0604020202020204" pitchFamily="34" charset="0"/>
              <a:buChar char="•"/>
            </a:pPr>
            <a:endParaRPr lang="en-US" sz="2000" dirty="0">
              <a:latin typeface="Arial Narrow" panose="020B0606020202030204" pitchFamily="34" charset="0"/>
            </a:endParaRPr>
          </a:p>
          <a:p>
            <a:pPr>
              <a:buFont typeface="Arial" panose="020B0604020202020204" pitchFamily="34" charset="0"/>
              <a:buChar char="•"/>
            </a:pPr>
            <a:endParaRPr lang="en-US" sz="1800"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12F12E4F-176D-4A74-BC8D-0A5ED23D73EB}"/>
              </a:ext>
            </a:extLst>
          </p:cNvPr>
          <p:cNvSpPr>
            <a:spLocks noGrp="1"/>
          </p:cNvSpPr>
          <p:nvPr>
            <p:ph type="sldNum" sz="quarter" idx="12"/>
          </p:nvPr>
        </p:nvSpPr>
        <p:spPr/>
        <p:txBody>
          <a:bodyPr/>
          <a:lstStyle/>
          <a:p>
            <a:fld id="{93F58BB2-1D29-49E3-A3B8-5EC5B18C897D}" type="slidenum">
              <a:rPr lang="en-US" smtClean="0"/>
              <a:t>8</a:t>
            </a:fld>
            <a:endParaRPr lang="en-US" dirty="0"/>
          </a:p>
        </p:txBody>
      </p:sp>
    </p:spTree>
    <p:extLst>
      <p:ext uri="{BB962C8B-B14F-4D97-AF65-F5344CB8AC3E}">
        <p14:creationId xmlns:p14="http://schemas.microsoft.com/office/powerpoint/2010/main" val="2684428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6E3C-E47F-4D08-B7FA-A02A0EAFDA07}"/>
              </a:ext>
            </a:extLst>
          </p:cNvPr>
          <p:cNvSpPr>
            <a:spLocks noGrp="1"/>
          </p:cNvSpPr>
          <p:nvPr>
            <p:ph type="title"/>
          </p:nvPr>
        </p:nvSpPr>
        <p:spPr>
          <a:xfrm>
            <a:off x="657224" y="499533"/>
            <a:ext cx="10772775" cy="1282133"/>
          </a:xfrm>
        </p:spPr>
        <p:txBody>
          <a:bodyPr>
            <a:normAutofit/>
          </a:bodyPr>
          <a:lstStyle/>
          <a:p>
            <a:r>
              <a:rPr lang="en-US" sz="3600" dirty="0">
                <a:solidFill>
                  <a:srgbClr val="0070C0"/>
                </a:solidFill>
                <a:latin typeface="Arial Narrow" panose="020B0606020202030204" pitchFamily="34" charset="0"/>
              </a:rPr>
              <a:t>How do SOC reports fit into management’s responsibilities?</a:t>
            </a:r>
          </a:p>
        </p:txBody>
      </p:sp>
      <p:sp>
        <p:nvSpPr>
          <p:cNvPr id="3" name="Content Placeholder 2">
            <a:extLst>
              <a:ext uri="{FF2B5EF4-FFF2-40B4-BE49-F238E27FC236}">
                <a16:creationId xmlns:a16="http://schemas.microsoft.com/office/drawing/2014/main" id="{D24D52D1-64EE-4D02-898F-A3F13757B9C6}"/>
              </a:ext>
            </a:extLst>
          </p:cNvPr>
          <p:cNvSpPr>
            <a:spLocks noGrp="1"/>
          </p:cNvSpPr>
          <p:nvPr>
            <p:ph idx="1"/>
          </p:nvPr>
        </p:nvSpPr>
        <p:spPr>
          <a:xfrm>
            <a:off x="676656" y="1857080"/>
            <a:ext cx="10753725" cy="3920785"/>
          </a:xfrm>
          <a:solidFill>
            <a:schemeClr val="accent1">
              <a:lumMod val="20000"/>
              <a:lumOff val="80000"/>
            </a:schemeClr>
          </a:solidFill>
        </p:spPr>
        <p:txBody>
          <a:bodyPr/>
          <a:lstStyle/>
          <a:p>
            <a:pPr marL="461963" indent="-461963">
              <a:buFont typeface="Arial" panose="020B0604020202020204" pitchFamily="34" charset="0"/>
              <a:buChar char="•"/>
            </a:pPr>
            <a:r>
              <a:rPr lang="en-US" dirty="0">
                <a:latin typeface="Arial Narrow" panose="020B0606020202030204" pitchFamily="34" charset="0"/>
              </a:rPr>
              <a:t>As management, it is your duty to ensure the sufficiency of your internal controls and ensure the adequate data security measures are in place throughout the process (it does not stop at your door).</a:t>
            </a:r>
          </a:p>
          <a:p>
            <a:pPr marL="461963" indent="-461963">
              <a:buFont typeface="Arial" panose="020B0604020202020204" pitchFamily="34" charset="0"/>
              <a:buChar char="•"/>
            </a:pPr>
            <a:endParaRPr lang="en-US" dirty="0">
              <a:latin typeface="Arial Narrow" panose="020B0606020202030204" pitchFamily="34" charset="0"/>
            </a:endParaRPr>
          </a:p>
          <a:p>
            <a:pPr marL="461963" indent="-461963">
              <a:buFont typeface="Arial" panose="020B0604020202020204" pitchFamily="34" charset="0"/>
              <a:buChar char="•"/>
            </a:pPr>
            <a:r>
              <a:rPr lang="en-US" dirty="0">
                <a:latin typeface="Arial Narrow" panose="020B0606020202030204" pitchFamily="34" charset="0"/>
              </a:rPr>
              <a:t>The SOC is a tool you can use to ensure the controls at the service organizations that you use are in place are effective-entity level controls</a:t>
            </a:r>
          </a:p>
          <a:p>
            <a:pPr marL="461963" indent="-461963">
              <a:buFont typeface="Arial" panose="020B0604020202020204" pitchFamily="34" charset="0"/>
              <a:buChar char="•"/>
            </a:pPr>
            <a:endParaRPr lang="en-US" dirty="0">
              <a:latin typeface="Arial Narrow" panose="020B0606020202030204" pitchFamily="34" charset="0"/>
            </a:endParaRPr>
          </a:p>
          <a:p>
            <a:pPr marL="461963" indent="-461963">
              <a:buFont typeface="Arial" panose="020B0604020202020204" pitchFamily="34" charset="0"/>
              <a:buChar char="•"/>
            </a:pPr>
            <a:r>
              <a:rPr lang="en-US" dirty="0">
                <a:latin typeface="Arial Narrow" panose="020B0606020202030204" pitchFamily="34" charset="0"/>
              </a:rPr>
              <a:t>The report will provide the tools for effective vendor management.</a:t>
            </a:r>
          </a:p>
          <a:p>
            <a:endParaRPr lang="en-US" dirty="0"/>
          </a:p>
        </p:txBody>
      </p:sp>
      <p:sp>
        <p:nvSpPr>
          <p:cNvPr id="4" name="Slide Number Placeholder 3">
            <a:extLst>
              <a:ext uri="{FF2B5EF4-FFF2-40B4-BE49-F238E27FC236}">
                <a16:creationId xmlns:a16="http://schemas.microsoft.com/office/drawing/2014/main" id="{F6A4518A-EE9C-4C75-BEED-75BA71E53BAD}"/>
              </a:ext>
            </a:extLst>
          </p:cNvPr>
          <p:cNvSpPr>
            <a:spLocks noGrp="1"/>
          </p:cNvSpPr>
          <p:nvPr>
            <p:ph type="sldNum" sz="quarter" idx="12"/>
          </p:nvPr>
        </p:nvSpPr>
        <p:spPr/>
        <p:txBody>
          <a:bodyPr/>
          <a:lstStyle/>
          <a:p>
            <a:fld id="{93F58BB2-1D29-49E3-A3B8-5EC5B18C897D}" type="slidenum">
              <a:rPr lang="en-US" smtClean="0"/>
              <a:t>9</a:t>
            </a:fld>
            <a:endParaRPr lang="en-US" dirty="0"/>
          </a:p>
        </p:txBody>
      </p:sp>
    </p:spTree>
    <p:extLst>
      <p:ext uri="{BB962C8B-B14F-4D97-AF65-F5344CB8AC3E}">
        <p14:creationId xmlns:p14="http://schemas.microsoft.com/office/powerpoint/2010/main" val="2558365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polit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2266</TotalTime>
  <Words>3680</Words>
  <Application>Microsoft Office PowerPoint</Application>
  <PresentationFormat>Widescreen</PresentationFormat>
  <Paragraphs>388</Paragraphs>
  <Slides>41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Arial Narrow</vt:lpstr>
      <vt:lpstr>Calibri</vt:lpstr>
      <vt:lpstr>Calibri Light</vt:lpstr>
      <vt:lpstr>Courier New</vt:lpstr>
      <vt:lpstr>Symbol</vt:lpstr>
      <vt:lpstr>Wingdings</vt:lpstr>
      <vt:lpstr>Custom Design</vt:lpstr>
      <vt:lpstr>Metropolitan</vt:lpstr>
      <vt:lpstr>        State of Rhode Island    CFO Training    Service Organization  Control Reports   June 17, 2021 </vt:lpstr>
      <vt:lpstr>PowerPoint Presentation</vt:lpstr>
      <vt:lpstr>Agenda (continued)</vt:lpstr>
      <vt:lpstr>Examples of service organizations in State of RI operations </vt:lpstr>
      <vt:lpstr>Risks of outsourcing processes to service organizations -</vt:lpstr>
      <vt:lpstr>What is a Service Organization Control (SOC) Report ?</vt:lpstr>
      <vt:lpstr>SOC Reports </vt:lpstr>
      <vt:lpstr>How would I know a SOC Report is Available?</vt:lpstr>
      <vt:lpstr>How do SOC reports fit into management’s responsibilities?</vt:lpstr>
      <vt:lpstr>Management’s responsibility for internal control</vt:lpstr>
      <vt:lpstr>OAG audit findings related to SOC reports</vt:lpstr>
      <vt:lpstr>Why is it important I receive, read, and review the information?</vt:lpstr>
      <vt:lpstr>Will every vendor have a SOC report?</vt:lpstr>
      <vt:lpstr>What should I do with the SOC report?</vt:lpstr>
      <vt:lpstr>What should I do with the SOC report?</vt:lpstr>
      <vt:lpstr>What should I do with the SOC report?</vt:lpstr>
      <vt:lpstr>What should I do with the SOC report?</vt:lpstr>
      <vt:lpstr>What should I do with the SOC report?</vt:lpstr>
      <vt:lpstr>Discussion of SOC Report for Caremark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 expectations -</vt:lpstr>
      <vt:lpstr>Subservice organizations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of Accounts and Control  -   SOC Review and Documentation Process</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Training Event for  -  Rhode Island Municipalities,  School Districts, and their Auditors</dc:title>
  <dc:creator>Dennis Hoyle</dc:creator>
  <cp:lastModifiedBy>LaPoint, Gail (DOA)</cp:lastModifiedBy>
  <cp:revision>171</cp:revision>
  <cp:lastPrinted>2021-06-16T00:36:25Z</cp:lastPrinted>
  <dcterms:created xsi:type="dcterms:W3CDTF">2017-08-17T20:45:32Z</dcterms:created>
  <dcterms:modified xsi:type="dcterms:W3CDTF">2021-06-16T19:58:52Z</dcterms:modified>
</cp:coreProperties>
</file>