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7" r:id="rId5"/>
  </p:sldMasterIdLst>
  <p:notesMasterIdLst>
    <p:notesMasterId r:id="rId52"/>
  </p:notesMasterIdLst>
  <p:handoutMasterIdLst>
    <p:handoutMasterId r:id="rId53"/>
  </p:handoutMasterIdLst>
  <p:sldIdLst>
    <p:sldId id="458" r:id="rId6"/>
    <p:sldId id="459" r:id="rId7"/>
    <p:sldId id="504" r:id="rId8"/>
    <p:sldId id="505" r:id="rId9"/>
    <p:sldId id="462" r:id="rId10"/>
    <p:sldId id="471" r:id="rId11"/>
    <p:sldId id="472" r:id="rId12"/>
    <p:sldId id="473" r:id="rId13"/>
    <p:sldId id="474" r:id="rId14"/>
    <p:sldId id="518" r:id="rId15"/>
    <p:sldId id="468" r:id="rId16"/>
    <p:sldId id="506" r:id="rId17"/>
    <p:sldId id="432" r:id="rId18"/>
    <p:sldId id="519" r:id="rId19"/>
    <p:sldId id="282" r:id="rId20"/>
    <p:sldId id="283" r:id="rId21"/>
    <p:sldId id="507" r:id="rId22"/>
    <p:sldId id="526" r:id="rId23"/>
    <p:sldId id="527" r:id="rId24"/>
    <p:sldId id="448" r:id="rId25"/>
    <p:sldId id="529" r:id="rId26"/>
    <p:sldId id="521" r:id="rId27"/>
    <p:sldId id="492" r:id="rId28"/>
    <p:sldId id="532" r:id="rId29"/>
    <p:sldId id="533" r:id="rId30"/>
    <p:sldId id="534" r:id="rId31"/>
    <p:sldId id="522" r:id="rId32"/>
    <p:sldId id="509" r:id="rId33"/>
    <p:sldId id="494" r:id="rId34"/>
    <p:sldId id="523" r:id="rId35"/>
    <p:sldId id="524" r:id="rId36"/>
    <p:sldId id="511" r:id="rId37"/>
    <p:sldId id="525" r:id="rId38"/>
    <p:sldId id="535" r:id="rId39"/>
    <p:sldId id="294" r:id="rId40"/>
    <p:sldId id="454" r:id="rId41"/>
    <p:sldId id="450" r:id="rId42"/>
    <p:sldId id="443" r:id="rId43"/>
    <p:sldId id="293" r:id="rId44"/>
    <p:sldId id="512" r:id="rId45"/>
    <p:sldId id="452" r:id="rId46"/>
    <p:sldId id="438" r:id="rId47"/>
    <p:sldId id="517" r:id="rId48"/>
    <p:sldId id="498" r:id="rId49"/>
    <p:sldId id="513" r:id="rId50"/>
    <p:sldId id="514" r:id="rId51"/>
  </p:sldIdLst>
  <p:sldSz cx="9144000" cy="6858000" type="screen4x3"/>
  <p:notesSz cx="7010400" cy="92964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12">
          <p15:clr>
            <a:srgbClr val="A4A3A4"/>
          </p15:clr>
        </p15:guide>
        <p15:guide id="2" pos="264">
          <p15:clr>
            <a:srgbClr val="A4A3A4"/>
          </p15:clr>
        </p15:guide>
        <p15:guide id="3" pos="50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8ABD5"/>
    <a:srgbClr val="717171"/>
    <a:srgbClr val="6B88A9"/>
    <a:srgbClr val="2D5380"/>
    <a:srgbClr val="F8F8F8"/>
    <a:srgbClr val="000000"/>
    <a:srgbClr val="54301A"/>
    <a:srgbClr val="6D6E71"/>
    <a:srgbClr val="586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43259" autoAdjust="0"/>
  </p:normalViewPr>
  <p:slideViewPr>
    <p:cSldViewPr snapToGrid="0">
      <p:cViewPr varScale="1">
        <p:scale>
          <a:sx n="95" d="100"/>
          <a:sy n="95" d="100"/>
        </p:scale>
        <p:origin x="1308" y="78"/>
      </p:cViewPr>
      <p:guideLst>
        <p:guide orient="horz" pos="3612"/>
        <p:guide pos="264"/>
        <p:guide pos="5088"/>
      </p:guideLst>
    </p:cSldViewPr>
  </p:slideViewPr>
  <p:outlineViewPr>
    <p:cViewPr>
      <p:scale>
        <a:sx n="33" d="100"/>
        <a:sy n="33" d="100"/>
      </p:scale>
      <p:origin x="48" y="17310"/>
    </p:cViewPr>
  </p:outlineViewPr>
  <p:notesTextViewPr>
    <p:cViewPr>
      <p:scale>
        <a:sx n="100" d="100"/>
        <a:sy n="100" d="100"/>
      </p:scale>
      <p:origin x="0" y="0"/>
    </p:cViewPr>
  </p:notesTextViewPr>
  <p:sorterViewPr>
    <p:cViewPr>
      <p:scale>
        <a:sx n="100" d="100"/>
        <a:sy n="100" d="100"/>
      </p:scale>
      <p:origin x="0" y="6954"/>
    </p:cViewPr>
  </p:sorterViewPr>
  <p:notesViewPr>
    <p:cSldViewPr snapToGrid="0">
      <p:cViewPr>
        <p:scale>
          <a:sx n="90" d="100"/>
          <a:sy n="90" d="100"/>
        </p:scale>
        <p:origin x="-1818" y="3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5EC8A-5596-4F12-ADD4-08CC3F2AFB5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F48DFE6-ED7F-427A-B683-26258C83E999}">
      <dgm:prSet phldrT="[Text]"/>
      <dgm:spPr/>
      <dgm:t>
        <a:bodyPr/>
        <a:lstStyle/>
        <a:p>
          <a:r>
            <a:rPr lang="en-US" dirty="0"/>
            <a:t>Similar Processes</a:t>
          </a:r>
        </a:p>
      </dgm:t>
    </dgm:pt>
    <dgm:pt modelId="{682EB115-9992-43E9-A090-2C2F6E569BD9}" type="parTrans" cxnId="{C83276DE-B5ED-48F0-AC9C-FA0EF806F8F3}">
      <dgm:prSet/>
      <dgm:spPr/>
      <dgm:t>
        <a:bodyPr/>
        <a:lstStyle/>
        <a:p>
          <a:endParaRPr lang="en-US"/>
        </a:p>
      </dgm:t>
    </dgm:pt>
    <dgm:pt modelId="{A8D6E830-C0D2-406D-886B-7EB71EB164AF}" type="sibTrans" cxnId="{C83276DE-B5ED-48F0-AC9C-FA0EF806F8F3}">
      <dgm:prSet/>
      <dgm:spPr/>
      <dgm:t>
        <a:bodyPr/>
        <a:lstStyle/>
        <a:p>
          <a:endParaRPr lang="en-US"/>
        </a:p>
      </dgm:t>
    </dgm:pt>
    <dgm:pt modelId="{A84D53D2-541E-42E5-BB6A-F8C7236645F1}">
      <dgm:prSet phldrT="[Text]"/>
      <dgm:spPr/>
      <dgm:t>
        <a:bodyPr/>
        <a:lstStyle/>
        <a:p>
          <a:r>
            <a:rPr lang="en-US" dirty="0"/>
            <a:t>Easier Navigation</a:t>
          </a:r>
        </a:p>
      </dgm:t>
    </dgm:pt>
    <dgm:pt modelId="{DE6A3E44-F59E-47F1-96FB-1F73820E233A}" type="parTrans" cxnId="{361D3C55-202A-4025-85EC-4697EC848D65}">
      <dgm:prSet/>
      <dgm:spPr/>
      <dgm:t>
        <a:bodyPr/>
        <a:lstStyle/>
        <a:p>
          <a:endParaRPr lang="en-US"/>
        </a:p>
      </dgm:t>
    </dgm:pt>
    <dgm:pt modelId="{5199D349-AABB-4F53-9DB6-29B6F1A4880D}" type="sibTrans" cxnId="{361D3C55-202A-4025-85EC-4697EC848D65}">
      <dgm:prSet/>
      <dgm:spPr/>
      <dgm:t>
        <a:bodyPr/>
        <a:lstStyle/>
        <a:p>
          <a:endParaRPr lang="en-US"/>
        </a:p>
      </dgm:t>
    </dgm:pt>
    <dgm:pt modelId="{BFD7812E-801F-430B-8D5D-7B5BDD776AAB}">
      <dgm:prSet phldrT="[Text]"/>
      <dgm:spPr/>
      <dgm:t>
        <a:bodyPr/>
        <a:lstStyle/>
        <a:p>
          <a:r>
            <a:rPr lang="en-US" dirty="0"/>
            <a:t>Enhanced Support Options</a:t>
          </a:r>
        </a:p>
      </dgm:t>
    </dgm:pt>
    <dgm:pt modelId="{AC32C2C9-F6FE-4155-AD69-19DA89D3AEE9}" type="parTrans" cxnId="{525D2BF5-FB5B-407E-BB4B-C7BBDCB1EF36}">
      <dgm:prSet/>
      <dgm:spPr/>
      <dgm:t>
        <a:bodyPr/>
        <a:lstStyle/>
        <a:p>
          <a:endParaRPr lang="en-US"/>
        </a:p>
      </dgm:t>
    </dgm:pt>
    <dgm:pt modelId="{EC67D281-CB31-4DF2-8E28-4C475FD11C44}" type="sibTrans" cxnId="{525D2BF5-FB5B-407E-BB4B-C7BBDCB1EF36}">
      <dgm:prSet/>
      <dgm:spPr/>
      <dgm:t>
        <a:bodyPr/>
        <a:lstStyle/>
        <a:p>
          <a:endParaRPr lang="en-US"/>
        </a:p>
      </dgm:t>
    </dgm:pt>
    <dgm:pt modelId="{3681F951-31FD-4DE3-8874-5187E0880BE0}">
      <dgm:prSet phldrT="[Text]"/>
      <dgm:spPr/>
      <dgm:t>
        <a:bodyPr/>
        <a:lstStyle/>
        <a:p>
          <a:r>
            <a:rPr lang="en-US" dirty="0"/>
            <a:t>Increased Functionality and Features</a:t>
          </a:r>
        </a:p>
      </dgm:t>
    </dgm:pt>
    <dgm:pt modelId="{7BFFDB61-ACF7-4239-8BC4-929117CBE8D9}" type="parTrans" cxnId="{0F0550AA-4669-4844-8C46-6597E3BE6A46}">
      <dgm:prSet/>
      <dgm:spPr/>
      <dgm:t>
        <a:bodyPr/>
        <a:lstStyle/>
        <a:p>
          <a:endParaRPr lang="en-US"/>
        </a:p>
      </dgm:t>
    </dgm:pt>
    <dgm:pt modelId="{39222BE8-61A5-4C68-927A-5EFC54BA62EA}" type="sibTrans" cxnId="{0F0550AA-4669-4844-8C46-6597E3BE6A46}">
      <dgm:prSet/>
      <dgm:spPr/>
      <dgm:t>
        <a:bodyPr/>
        <a:lstStyle/>
        <a:p>
          <a:endParaRPr lang="en-US"/>
        </a:p>
      </dgm:t>
    </dgm:pt>
    <dgm:pt modelId="{3F0B9347-BC3E-4688-A48E-8BE269F27989}" type="pres">
      <dgm:prSet presAssocID="{1285EC8A-5596-4F12-ADD4-08CC3F2AFB50}" presName="linear" presStyleCnt="0">
        <dgm:presLayoutVars>
          <dgm:animLvl val="lvl"/>
          <dgm:resizeHandles val="exact"/>
        </dgm:presLayoutVars>
      </dgm:prSet>
      <dgm:spPr/>
    </dgm:pt>
    <dgm:pt modelId="{11D72F1D-CB03-4051-A165-B86637BDA1E8}" type="pres">
      <dgm:prSet presAssocID="{8F48DFE6-ED7F-427A-B683-26258C83E999}" presName="parentText" presStyleLbl="node1" presStyleIdx="0" presStyleCnt="4" custLinFactNeighborY="11024">
        <dgm:presLayoutVars>
          <dgm:chMax val="0"/>
          <dgm:bulletEnabled val="1"/>
        </dgm:presLayoutVars>
      </dgm:prSet>
      <dgm:spPr/>
    </dgm:pt>
    <dgm:pt modelId="{78EBFB80-306F-4DC6-86F0-0A5F12168F67}" type="pres">
      <dgm:prSet presAssocID="{A8D6E830-C0D2-406D-886B-7EB71EB164AF}" presName="spacer" presStyleCnt="0"/>
      <dgm:spPr/>
    </dgm:pt>
    <dgm:pt modelId="{4DDA800F-3FF2-4A3E-9605-3D90BE997B19}" type="pres">
      <dgm:prSet presAssocID="{A84D53D2-541E-42E5-BB6A-F8C7236645F1}" presName="parentText" presStyleLbl="node1" presStyleIdx="1" presStyleCnt="4">
        <dgm:presLayoutVars>
          <dgm:chMax val="0"/>
          <dgm:bulletEnabled val="1"/>
        </dgm:presLayoutVars>
      </dgm:prSet>
      <dgm:spPr/>
    </dgm:pt>
    <dgm:pt modelId="{FEC454E2-07DB-44ED-BDE7-0FCE2E58D324}" type="pres">
      <dgm:prSet presAssocID="{5199D349-AABB-4F53-9DB6-29B6F1A4880D}" presName="spacer" presStyleCnt="0"/>
      <dgm:spPr/>
    </dgm:pt>
    <dgm:pt modelId="{9DA7AD9A-0633-44F3-8370-6EB169C21A70}" type="pres">
      <dgm:prSet presAssocID="{BFD7812E-801F-430B-8D5D-7B5BDD776AAB}" presName="parentText" presStyleLbl="node1" presStyleIdx="2" presStyleCnt="4">
        <dgm:presLayoutVars>
          <dgm:chMax val="0"/>
          <dgm:bulletEnabled val="1"/>
        </dgm:presLayoutVars>
      </dgm:prSet>
      <dgm:spPr/>
    </dgm:pt>
    <dgm:pt modelId="{31990A15-7FF9-48CF-B26F-8CF599D7C55E}" type="pres">
      <dgm:prSet presAssocID="{EC67D281-CB31-4DF2-8E28-4C475FD11C44}" presName="spacer" presStyleCnt="0"/>
      <dgm:spPr/>
    </dgm:pt>
    <dgm:pt modelId="{68A02246-A73F-4BD9-9632-AC967345B7A3}" type="pres">
      <dgm:prSet presAssocID="{3681F951-31FD-4DE3-8874-5187E0880BE0}" presName="parentText" presStyleLbl="node1" presStyleIdx="3" presStyleCnt="4">
        <dgm:presLayoutVars>
          <dgm:chMax val="0"/>
          <dgm:bulletEnabled val="1"/>
        </dgm:presLayoutVars>
      </dgm:prSet>
      <dgm:spPr/>
    </dgm:pt>
  </dgm:ptLst>
  <dgm:cxnLst>
    <dgm:cxn modelId="{96721125-1A9D-4D2E-AF2E-317C2BA70AF7}" type="presOf" srcId="{8F48DFE6-ED7F-427A-B683-26258C83E999}" destId="{11D72F1D-CB03-4051-A165-B86637BDA1E8}" srcOrd="0" destOrd="0" presId="urn:microsoft.com/office/officeart/2005/8/layout/vList2"/>
    <dgm:cxn modelId="{F6362E25-062B-41AF-8D46-757D52617EE2}" type="presOf" srcId="{BFD7812E-801F-430B-8D5D-7B5BDD776AAB}" destId="{9DA7AD9A-0633-44F3-8370-6EB169C21A70}" srcOrd="0" destOrd="0" presId="urn:microsoft.com/office/officeart/2005/8/layout/vList2"/>
    <dgm:cxn modelId="{A61E735B-219D-42AC-93FA-A6372FA85493}" type="presOf" srcId="{A84D53D2-541E-42E5-BB6A-F8C7236645F1}" destId="{4DDA800F-3FF2-4A3E-9605-3D90BE997B19}" srcOrd="0" destOrd="0" presId="urn:microsoft.com/office/officeart/2005/8/layout/vList2"/>
    <dgm:cxn modelId="{A23A8761-8672-47DF-83DA-4F123E4B2F63}" type="presOf" srcId="{1285EC8A-5596-4F12-ADD4-08CC3F2AFB50}" destId="{3F0B9347-BC3E-4688-A48E-8BE269F27989}" srcOrd="0" destOrd="0" presId="urn:microsoft.com/office/officeart/2005/8/layout/vList2"/>
    <dgm:cxn modelId="{361D3C55-202A-4025-85EC-4697EC848D65}" srcId="{1285EC8A-5596-4F12-ADD4-08CC3F2AFB50}" destId="{A84D53D2-541E-42E5-BB6A-F8C7236645F1}" srcOrd="1" destOrd="0" parTransId="{DE6A3E44-F59E-47F1-96FB-1F73820E233A}" sibTransId="{5199D349-AABB-4F53-9DB6-29B6F1A4880D}"/>
    <dgm:cxn modelId="{2A035756-0174-4670-B41A-550C6C0D6ACB}" type="presOf" srcId="{3681F951-31FD-4DE3-8874-5187E0880BE0}" destId="{68A02246-A73F-4BD9-9632-AC967345B7A3}" srcOrd="0" destOrd="0" presId="urn:microsoft.com/office/officeart/2005/8/layout/vList2"/>
    <dgm:cxn modelId="{0F0550AA-4669-4844-8C46-6597E3BE6A46}" srcId="{1285EC8A-5596-4F12-ADD4-08CC3F2AFB50}" destId="{3681F951-31FD-4DE3-8874-5187E0880BE0}" srcOrd="3" destOrd="0" parTransId="{7BFFDB61-ACF7-4239-8BC4-929117CBE8D9}" sibTransId="{39222BE8-61A5-4C68-927A-5EFC54BA62EA}"/>
    <dgm:cxn modelId="{C83276DE-B5ED-48F0-AC9C-FA0EF806F8F3}" srcId="{1285EC8A-5596-4F12-ADD4-08CC3F2AFB50}" destId="{8F48DFE6-ED7F-427A-B683-26258C83E999}" srcOrd="0" destOrd="0" parTransId="{682EB115-9992-43E9-A090-2C2F6E569BD9}" sibTransId="{A8D6E830-C0D2-406D-886B-7EB71EB164AF}"/>
    <dgm:cxn modelId="{525D2BF5-FB5B-407E-BB4B-C7BBDCB1EF36}" srcId="{1285EC8A-5596-4F12-ADD4-08CC3F2AFB50}" destId="{BFD7812E-801F-430B-8D5D-7B5BDD776AAB}" srcOrd="2" destOrd="0" parTransId="{AC32C2C9-F6FE-4155-AD69-19DA89D3AEE9}" sibTransId="{EC67D281-CB31-4DF2-8E28-4C475FD11C44}"/>
    <dgm:cxn modelId="{43C691C5-14E2-41B3-BD3B-077F47C35453}" type="presParOf" srcId="{3F0B9347-BC3E-4688-A48E-8BE269F27989}" destId="{11D72F1D-CB03-4051-A165-B86637BDA1E8}" srcOrd="0" destOrd="0" presId="urn:microsoft.com/office/officeart/2005/8/layout/vList2"/>
    <dgm:cxn modelId="{C3626699-FB74-4A7E-AB0E-510375D65BBB}" type="presParOf" srcId="{3F0B9347-BC3E-4688-A48E-8BE269F27989}" destId="{78EBFB80-306F-4DC6-86F0-0A5F12168F67}" srcOrd="1" destOrd="0" presId="urn:microsoft.com/office/officeart/2005/8/layout/vList2"/>
    <dgm:cxn modelId="{8D659078-C1F9-4486-B651-0C80752FCC26}" type="presParOf" srcId="{3F0B9347-BC3E-4688-A48E-8BE269F27989}" destId="{4DDA800F-3FF2-4A3E-9605-3D90BE997B19}" srcOrd="2" destOrd="0" presId="urn:microsoft.com/office/officeart/2005/8/layout/vList2"/>
    <dgm:cxn modelId="{B609C7EE-4348-4CD7-841D-1C87A2AAA771}" type="presParOf" srcId="{3F0B9347-BC3E-4688-A48E-8BE269F27989}" destId="{FEC454E2-07DB-44ED-BDE7-0FCE2E58D324}" srcOrd="3" destOrd="0" presId="urn:microsoft.com/office/officeart/2005/8/layout/vList2"/>
    <dgm:cxn modelId="{14AB42A7-56A6-46A4-A029-C9B3AF6752A9}" type="presParOf" srcId="{3F0B9347-BC3E-4688-A48E-8BE269F27989}" destId="{9DA7AD9A-0633-44F3-8370-6EB169C21A70}" srcOrd="4" destOrd="0" presId="urn:microsoft.com/office/officeart/2005/8/layout/vList2"/>
    <dgm:cxn modelId="{264FD4AB-0E6C-4F3D-8399-BE19D6B7BD52}" type="presParOf" srcId="{3F0B9347-BC3E-4688-A48E-8BE269F27989}" destId="{31990A15-7FF9-48CF-B26F-8CF599D7C55E}" srcOrd="5" destOrd="0" presId="urn:microsoft.com/office/officeart/2005/8/layout/vList2"/>
    <dgm:cxn modelId="{2A6D6CD9-8773-4210-B73C-CCCEF4037254}" type="presParOf" srcId="{3F0B9347-BC3E-4688-A48E-8BE269F27989}" destId="{68A02246-A73F-4BD9-9632-AC967345B7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A814B-5858-45AB-B325-317B34C5D9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8052D95-2391-48D6-A50E-50A3EF91228D}">
      <dgm:prSet phldrT="[Text]" custT="1"/>
      <dgm:spPr/>
      <dgm:t>
        <a:bodyPr/>
        <a:lstStyle/>
        <a:p>
          <a:r>
            <a:rPr lang="en-US" sz="2400" b="1" dirty="0"/>
            <a:t>Identify the “What’s”</a:t>
          </a:r>
        </a:p>
      </dgm:t>
    </dgm:pt>
    <dgm:pt modelId="{EE381671-65BB-4B87-9DBE-FB70ADDD9CA8}" type="parTrans" cxnId="{DA2D252F-4BE0-4C2B-88B8-86643DC1FBD2}">
      <dgm:prSet/>
      <dgm:spPr/>
      <dgm:t>
        <a:bodyPr/>
        <a:lstStyle/>
        <a:p>
          <a:endParaRPr lang="en-US"/>
        </a:p>
      </dgm:t>
    </dgm:pt>
    <dgm:pt modelId="{022490D7-3AC2-4C1D-815D-AFFFB2695399}" type="sibTrans" cxnId="{DA2D252F-4BE0-4C2B-88B8-86643DC1FBD2}">
      <dgm:prSet/>
      <dgm:spPr/>
      <dgm:t>
        <a:bodyPr/>
        <a:lstStyle/>
        <a:p>
          <a:endParaRPr lang="en-US"/>
        </a:p>
      </dgm:t>
    </dgm:pt>
    <dgm:pt modelId="{ED8DCA6D-9590-4C0B-B54F-A14A4B0A4E23}">
      <dgm:prSet phldrT="[Text]" custT="1"/>
      <dgm:spPr/>
      <dgm:t>
        <a:bodyPr/>
        <a:lstStyle/>
        <a:p>
          <a:r>
            <a:rPr lang="en-US" sz="2400" b="0" dirty="0">
              <a:solidFill>
                <a:schemeClr val="accent6"/>
              </a:solidFill>
            </a:rPr>
            <a:t>Processes</a:t>
          </a:r>
        </a:p>
      </dgm:t>
    </dgm:pt>
    <dgm:pt modelId="{1AE2E116-A710-45AC-95D3-91E5172EBC1E}" type="parTrans" cxnId="{A1101ADA-B34F-4A09-800C-36242ADE7777}">
      <dgm:prSet/>
      <dgm:spPr/>
      <dgm:t>
        <a:bodyPr/>
        <a:lstStyle/>
        <a:p>
          <a:endParaRPr lang="en-US"/>
        </a:p>
      </dgm:t>
    </dgm:pt>
    <dgm:pt modelId="{3057B386-9858-4D2C-BD7A-1EB5DDC3A014}" type="sibTrans" cxnId="{A1101ADA-B34F-4A09-800C-36242ADE7777}">
      <dgm:prSet/>
      <dgm:spPr/>
      <dgm:t>
        <a:bodyPr/>
        <a:lstStyle/>
        <a:p>
          <a:endParaRPr lang="en-US"/>
        </a:p>
      </dgm:t>
    </dgm:pt>
    <dgm:pt modelId="{E4144A75-9415-4835-98D7-F22AFE3BECC7}">
      <dgm:prSet custT="1"/>
      <dgm:spPr/>
      <dgm:t>
        <a:bodyPr/>
        <a:lstStyle/>
        <a:p>
          <a:r>
            <a:rPr lang="en-US" sz="2400" b="0" dirty="0">
              <a:solidFill>
                <a:schemeClr val="accent6"/>
              </a:solidFill>
            </a:rPr>
            <a:t>Procedures</a:t>
          </a:r>
        </a:p>
      </dgm:t>
    </dgm:pt>
    <dgm:pt modelId="{B6C6038B-549D-4EE4-8099-E113EB7BA40E}" type="parTrans" cxnId="{97E2E673-6B4C-4C3F-97CE-046066682E0F}">
      <dgm:prSet/>
      <dgm:spPr/>
      <dgm:t>
        <a:bodyPr/>
        <a:lstStyle/>
        <a:p>
          <a:endParaRPr lang="en-US"/>
        </a:p>
      </dgm:t>
    </dgm:pt>
    <dgm:pt modelId="{D8C9531B-5ECD-4929-BD8D-7A07E179485C}" type="sibTrans" cxnId="{97E2E673-6B4C-4C3F-97CE-046066682E0F}">
      <dgm:prSet/>
      <dgm:spPr/>
      <dgm:t>
        <a:bodyPr/>
        <a:lstStyle/>
        <a:p>
          <a:endParaRPr lang="en-US"/>
        </a:p>
      </dgm:t>
    </dgm:pt>
    <dgm:pt modelId="{EE46A8B6-155D-44FC-AD72-E1BE44C816CB}">
      <dgm:prSet custT="1"/>
      <dgm:spPr/>
      <dgm:t>
        <a:bodyPr/>
        <a:lstStyle/>
        <a:p>
          <a:r>
            <a:rPr lang="en-US" sz="2400" b="0" dirty="0">
              <a:solidFill>
                <a:schemeClr val="accent6"/>
              </a:solidFill>
            </a:rPr>
            <a:t>Behaviors</a:t>
          </a:r>
        </a:p>
      </dgm:t>
    </dgm:pt>
    <dgm:pt modelId="{B01DBDAF-6F83-459D-A0EA-BAA5C12257CC}" type="parTrans" cxnId="{1BCFC907-0EC6-43B4-8C0A-3197CABFA46A}">
      <dgm:prSet/>
      <dgm:spPr/>
      <dgm:t>
        <a:bodyPr/>
        <a:lstStyle/>
        <a:p>
          <a:endParaRPr lang="en-US"/>
        </a:p>
      </dgm:t>
    </dgm:pt>
    <dgm:pt modelId="{3CD8B179-5F82-466E-95AC-E36C26CB6323}" type="sibTrans" cxnId="{1BCFC907-0EC6-43B4-8C0A-3197CABFA46A}">
      <dgm:prSet/>
      <dgm:spPr/>
      <dgm:t>
        <a:bodyPr/>
        <a:lstStyle/>
        <a:p>
          <a:endParaRPr lang="en-US"/>
        </a:p>
      </dgm:t>
    </dgm:pt>
    <dgm:pt modelId="{3AFA420B-65C7-4BFD-B132-B29E5AE966A4}">
      <dgm:prSet custT="1"/>
      <dgm:spPr/>
      <dgm:t>
        <a:bodyPr/>
        <a:lstStyle/>
        <a:p>
          <a:r>
            <a:rPr lang="en-US" sz="2400" b="0" dirty="0">
              <a:solidFill>
                <a:schemeClr val="accent6"/>
              </a:solidFill>
            </a:rPr>
            <a:t>Roles</a:t>
          </a:r>
        </a:p>
      </dgm:t>
    </dgm:pt>
    <dgm:pt modelId="{047173C1-AF6E-4F5B-9E08-958691EE5A1C}" type="parTrans" cxnId="{885EB73F-FDCA-4B98-8D55-E9C541BCCB5D}">
      <dgm:prSet/>
      <dgm:spPr/>
      <dgm:t>
        <a:bodyPr/>
        <a:lstStyle/>
        <a:p>
          <a:endParaRPr lang="en-US"/>
        </a:p>
      </dgm:t>
    </dgm:pt>
    <dgm:pt modelId="{4DA02BE6-AEC5-4D6B-A698-D1D0C8DD1682}" type="sibTrans" cxnId="{885EB73F-FDCA-4B98-8D55-E9C541BCCB5D}">
      <dgm:prSet/>
      <dgm:spPr/>
      <dgm:t>
        <a:bodyPr/>
        <a:lstStyle/>
        <a:p>
          <a:endParaRPr lang="en-US"/>
        </a:p>
      </dgm:t>
    </dgm:pt>
    <dgm:pt modelId="{54F722D9-06FB-459D-A027-7955D7A2BEF4}">
      <dgm:prSet custT="1"/>
      <dgm:spPr/>
      <dgm:t>
        <a:bodyPr/>
        <a:lstStyle/>
        <a:p>
          <a:r>
            <a:rPr lang="en-US" sz="2400" b="0" dirty="0">
              <a:solidFill>
                <a:schemeClr val="accent6"/>
              </a:solidFill>
            </a:rPr>
            <a:t>Tasks</a:t>
          </a:r>
        </a:p>
      </dgm:t>
    </dgm:pt>
    <dgm:pt modelId="{145E2C95-341C-4386-AE9B-EAA35486941A}" type="parTrans" cxnId="{A1B1E2C3-3964-4F35-9618-EB8008F2C865}">
      <dgm:prSet/>
      <dgm:spPr/>
      <dgm:t>
        <a:bodyPr/>
        <a:lstStyle/>
        <a:p>
          <a:endParaRPr lang="en-US"/>
        </a:p>
      </dgm:t>
    </dgm:pt>
    <dgm:pt modelId="{6BADDDA9-F424-4B7D-A73D-A5CD290E1321}" type="sibTrans" cxnId="{A1B1E2C3-3964-4F35-9618-EB8008F2C865}">
      <dgm:prSet/>
      <dgm:spPr/>
      <dgm:t>
        <a:bodyPr/>
        <a:lstStyle/>
        <a:p>
          <a:endParaRPr lang="en-US"/>
        </a:p>
      </dgm:t>
    </dgm:pt>
    <dgm:pt modelId="{7D631BC8-4134-47F0-9019-BDF07B2A12D7}" type="pres">
      <dgm:prSet presAssocID="{A78A814B-5858-45AB-B325-317B34C5D986}" presName="Name0" presStyleCnt="0">
        <dgm:presLayoutVars>
          <dgm:dir/>
          <dgm:animLvl val="lvl"/>
          <dgm:resizeHandles/>
        </dgm:presLayoutVars>
      </dgm:prSet>
      <dgm:spPr/>
    </dgm:pt>
    <dgm:pt modelId="{19DCFCAF-9DF8-4412-B416-008F42FAF506}" type="pres">
      <dgm:prSet presAssocID="{18052D95-2391-48D6-A50E-50A3EF91228D}" presName="linNode" presStyleCnt="0"/>
      <dgm:spPr/>
    </dgm:pt>
    <dgm:pt modelId="{0B7543AB-33B3-4B0D-9C3C-FDAAB986BC2E}" type="pres">
      <dgm:prSet presAssocID="{18052D95-2391-48D6-A50E-50A3EF91228D}" presName="parentShp" presStyleLbl="node1" presStyleIdx="0" presStyleCnt="1">
        <dgm:presLayoutVars>
          <dgm:bulletEnabled val="1"/>
        </dgm:presLayoutVars>
      </dgm:prSet>
      <dgm:spPr/>
    </dgm:pt>
    <dgm:pt modelId="{4BBA1DF8-E0C9-4765-930F-E1B29C41AF7A}" type="pres">
      <dgm:prSet presAssocID="{18052D95-2391-48D6-A50E-50A3EF91228D}" presName="childShp" presStyleLbl="bgAccFollowNode1" presStyleIdx="0" presStyleCnt="1" custLinFactNeighborX="-413" custLinFactNeighborY="-7826">
        <dgm:presLayoutVars>
          <dgm:bulletEnabled val="1"/>
        </dgm:presLayoutVars>
      </dgm:prSet>
      <dgm:spPr/>
    </dgm:pt>
  </dgm:ptLst>
  <dgm:cxnLst>
    <dgm:cxn modelId="{70E93401-5A40-4A4B-9A5B-9A3A4F39C189}" type="presOf" srcId="{18052D95-2391-48D6-A50E-50A3EF91228D}" destId="{0B7543AB-33B3-4B0D-9C3C-FDAAB986BC2E}" srcOrd="0" destOrd="0" presId="urn:microsoft.com/office/officeart/2005/8/layout/vList6"/>
    <dgm:cxn modelId="{1BCFC907-0EC6-43B4-8C0A-3197CABFA46A}" srcId="{18052D95-2391-48D6-A50E-50A3EF91228D}" destId="{EE46A8B6-155D-44FC-AD72-E1BE44C816CB}" srcOrd="3" destOrd="0" parTransId="{B01DBDAF-6F83-459D-A0EA-BAA5C12257CC}" sibTransId="{3CD8B179-5F82-466E-95AC-E36C26CB6323}"/>
    <dgm:cxn modelId="{DA2D252F-4BE0-4C2B-88B8-86643DC1FBD2}" srcId="{A78A814B-5858-45AB-B325-317B34C5D986}" destId="{18052D95-2391-48D6-A50E-50A3EF91228D}" srcOrd="0" destOrd="0" parTransId="{EE381671-65BB-4B87-9DBE-FB70ADDD9CA8}" sibTransId="{022490D7-3AC2-4C1D-815D-AFFFB2695399}"/>
    <dgm:cxn modelId="{885EB73F-FDCA-4B98-8D55-E9C541BCCB5D}" srcId="{18052D95-2391-48D6-A50E-50A3EF91228D}" destId="{3AFA420B-65C7-4BFD-B132-B29E5AE966A4}" srcOrd="4" destOrd="0" parTransId="{047173C1-AF6E-4F5B-9E08-958691EE5A1C}" sibTransId="{4DA02BE6-AEC5-4D6B-A698-D1D0C8DD1682}"/>
    <dgm:cxn modelId="{EE1A1063-4154-4491-A54B-A98F4B275616}" type="presOf" srcId="{ED8DCA6D-9590-4C0B-B54F-A14A4B0A4E23}" destId="{4BBA1DF8-E0C9-4765-930F-E1B29C41AF7A}" srcOrd="0" destOrd="0" presId="urn:microsoft.com/office/officeart/2005/8/layout/vList6"/>
    <dgm:cxn modelId="{1C27056D-F495-4A12-88C5-CC8EA0C7F2FB}" type="presOf" srcId="{54F722D9-06FB-459D-A027-7955D7A2BEF4}" destId="{4BBA1DF8-E0C9-4765-930F-E1B29C41AF7A}" srcOrd="0" destOrd="2" presId="urn:microsoft.com/office/officeart/2005/8/layout/vList6"/>
    <dgm:cxn modelId="{97E2E673-6B4C-4C3F-97CE-046066682E0F}" srcId="{18052D95-2391-48D6-A50E-50A3EF91228D}" destId="{E4144A75-9415-4835-98D7-F22AFE3BECC7}" srcOrd="1" destOrd="0" parTransId="{B6C6038B-549D-4EE4-8099-E113EB7BA40E}" sibTransId="{D8C9531B-5ECD-4929-BD8D-7A07E179485C}"/>
    <dgm:cxn modelId="{3E5B17C0-19D6-4F08-92D1-482664A42C7F}" type="presOf" srcId="{3AFA420B-65C7-4BFD-B132-B29E5AE966A4}" destId="{4BBA1DF8-E0C9-4765-930F-E1B29C41AF7A}" srcOrd="0" destOrd="4" presId="urn:microsoft.com/office/officeart/2005/8/layout/vList6"/>
    <dgm:cxn modelId="{2B9788C0-4CDA-45AF-B59A-ED5605B1E63F}" type="presOf" srcId="{A78A814B-5858-45AB-B325-317B34C5D986}" destId="{7D631BC8-4134-47F0-9019-BDF07B2A12D7}" srcOrd="0" destOrd="0" presId="urn:microsoft.com/office/officeart/2005/8/layout/vList6"/>
    <dgm:cxn modelId="{2A9A8FC1-703A-47FE-82CB-8A25D0D8F3E9}" type="presOf" srcId="{E4144A75-9415-4835-98D7-F22AFE3BECC7}" destId="{4BBA1DF8-E0C9-4765-930F-E1B29C41AF7A}" srcOrd="0" destOrd="1" presId="urn:microsoft.com/office/officeart/2005/8/layout/vList6"/>
    <dgm:cxn modelId="{A1B1E2C3-3964-4F35-9618-EB8008F2C865}" srcId="{18052D95-2391-48D6-A50E-50A3EF91228D}" destId="{54F722D9-06FB-459D-A027-7955D7A2BEF4}" srcOrd="2" destOrd="0" parTransId="{145E2C95-341C-4386-AE9B-EAA35486941A}" sibTransId="{6BADDDA9-F424-4B7D-A73D-A5CD290E1321}"/>
    <dgm:cxn modelId="{A1101ADA-B34F-4A09-800C-36242ADE7777}" srcId="{18052D95-2391-48D6-A50E-50A3EF91228D}" destId="{ED8DCA6D-9590-4C0B-B54F-A14A4B0A4E23}" srcOrd="0" destOrd="0" parTransId="{1AE2E116-A710-45AC-95D3-91E5172EBC1E}" sibTransId="{3057B386-9858-4D2C-BD7A-1EB5DDC3A014}"/>
    <dgm:cxn modelId="{A4A012F5-4435-49CC-B7BD-2DA5BF40A155}" type="presOf" srcId="{EE46A8B6-155D-44FC-AD72-E1BE44C816CB}" destId="{4BBA1DF8-E0C9-4765-930F-E1B29C41AF7A}" srcOrd="0" destOrd="3" presId="urn:microsoft.com/office/officeart/2005/8/layout/vList6"/>
    <dgm:cxn modelId="{F07D708A-840C-4DF1-81C7-ECE8442391F5}" type="presParOf" srcId="{7D631BC8-4134-47F0-9019-BDF07B2A12D7}" destId="{19DCFCAF-9DF8-4412-B416-008F42FAF506}" srcOrd="0" destOrd="0" presId="urn:microsoft.com/office/officeart/2005/8/layout/vList6"/>
    <dgm:cxn modelId="{C26F4378-5C01-45E2-BA0E-9EFD6A53BE47}" type="presParOf" srcId="{19DCFCAF-9DF8-4412-B416-008F42FAF506}" destId="{0B7543AB-33B3-4B0D-9C3C-FDAAB986BC2E}" srcOrd="0" destOrd="0" presId="urn:microsoft.com/office/officeart/2005/8/layout/vList6"/>
    <dgm:cxn modelId="{2A81D3C2-82F1-4DF3-B253-2D8491DBC3B1}" type="presParOf" srcId="{19DCFCAF-9DF8-4412-B416-008F42FAF506}" destId="{4BBA1DF8-E0C9-4765-930F-E1B29C41AF7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72F1D-CB03-4051-A165-B86637BDA1E8}">
      <dsp:nvSpPr>
        <dsp:cNvPr id="0" name=""/>
        <dsp:cNvSpPr/>
      </dsp:nvSpPr>
      <dsp:spPr>
        <a:xfrm>
          <a:off x="0" y="472824"/>
          <a:ext cx="60960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Similar Processes</a:t>
          </a:r>
        </a:p>
      </dsp:txBody>
      <dsp:txXfrm>
        <a:off x="35125" y="507949"/>
        <a:ext cx="6025750" cy="649299"/>
      </dsp:txXfrm>
    </dsp:sp>
    <dsp:sp modelId="{4DDA800F-3FF2-4A3E-9605-3D90BE997B19}">
      <dsp:nvSpPr>
        <dsp:cNvPr id="0" name=""/>
        <dsp:cNvSpPr/>
      </dsp:nvSpPr>
      <dsp:spPr>
        <a:xfrm>
          <a:off x="0" y="1269250"/>
          <a:ext cx="60960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Easier Navigation</a:t>
          </a:r>
        </a:p>
      </dsp:txBody>
      <dsp:txXfrm>
        <a:off x="35125" y="1304375"/>
        <a:ext cx="6025750" cy="649299"/>
      </dsp:txXfrm>
    </dsp:sp>
    <dsp:sp modelId="{9DA7AD9A-0633-44F3-8370-6EB169C21A70}">
      <dsp:nvSpPr>
        <dsp:cNvPr id="0" name=""/>
        <dsp:cNvSpPr/>
      </dsp:nvSpPr>
      <dsp:spPr>
        <a:xfrm>
          <a:off x="0" y="2075199"/>
          <a:ext cx="60960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Enhanced Support Options</a:t>
          </a:r>
        </a:p>
      </dsp:txBody>
      <dsp:txXfrm>
        <a:off x="35125" y="2110324"/>
        <a:ext cx="6025750" cy="649299"/>
      </dsp:txXfrm>
    </dsp:sp>
    <dsp:sp modelId="{68A02246-A73F-4BD9-9632-AC967345B7A3}">
      <dsp:nvSpPr>
        <dsp:cNvPr id="0" name=""/>
        <dsp:cNvSpPr/>
      </dsp:nvSpPr>
      <dsp:spPr>
        <a:xfrm>
          <a:off x="0" y="2881149"/>
          <a:ext cx="60960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Increased Functionality and Features</a:t>
          </a:r>
        </a:p>
      </dsp:txBody>
      <dsp:txXfrm>
        <a:off x="35125" y="2916274"/>
        <a:ext cx="60257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1DF8-E0C9-4765-930F-E1B29C41AF7A}">
      <dsp:nvSpPr>
        <dsp:cNvPr id="0" name=""/>
        <dsp:cNvSpPr/>
      </dsp:nvSpPr>
      <dsp:spPr>
        <a:xfrm>
          <a:off x="2397975" y="0"/>
          <a:ext cx="3611880" cy="25425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chemeClr val="accent6"/>
              </a:solidFill>
            </a:rPr>
            <a:t>Processes</a:t>
          </a:r>
        </a:p>
        <a:p>
          <a:pPr marL="228600" lvl="1" indent="-228600" algn="l" defTabSz="1066800">
            <a:lnSpc>
              <a:spcPct val="90000"/>
            </a:lnSpc>
            <a:spcBef>
              <a:spcPct val="0"/>
            </a:spcBef>
            <a:spcAft>
              <a:spcPct val="15000"/>
            </a:spcAft>
            <a:buChar char="•"/>
          </a:pPr>
          <a:r>
            <a:rPr lang="en-US" sz="2400" b="0" kern="1200" dirty="0">
              <a:solidFill>
                <a:schemeClr val="accent6"/>
              </a:solidFill>
            </a:rPr>
            <a:t>Procedures</a:t>
          </a:r>
        </a:p>
        <a:p>
          <a:pPr marL="228600" lvl="1" indent="-228600" algn="l" defTabSz="1066800">
            <a:lnSpc>
              <a:spcPct val="90000"/>
            </a:lnSpc>
            <a:spcBef>
              <a:spcPct val="0"/>
            </a:spcBef>
            <a:spcAft>
              <a:spcPct val="15000"/>
            </a:spcAft>
            <a:buChar char="•"/>
          </a:pPr>
          <a:r>
            <a:rPr lang="en-US" sz="2400" b="0" kern="1200" dirty="0">
              <a:solidFill>
                <a:schemeClr val="accent6"/>
              </a:solidFill>
            </a:rPr>
            <a:t>Tasks</a:t>
          </a:r>
        </a:p>
        <a:p>
          <a:pPr marL="228600" lvl="1" indent="-228600" algn="l" defTabSz="1066800">
            <a:lnSpc>
              <a:spcPct val="90000"/>
            </a:lnSpc>
            <a:spcBef>
              <a:spcPct val="0"/>
            </a:spcBef>
            <a:spcAft>
              <a:spcPct val="15000"/>
            </a:spcAft>
            <a:buChar char="•"/>
          </a:pPr>
          <a:r>
            <a:rPr lang="en-US" sz="2400" b="0" kern="1200" dirty="0">
              <a:solidFill>
                <a:schemeClr val="accent6"/>
              </a:solidFill>
            </a:rPr>
            <a:t>Behaviors</a:t>
          </a:r>
        </a:p>
        <a:p>
          <a:pPr marL="228600" lvl="1" indent="-228600" algn="l" defTabSz="1066800">
            <a:lnSpc>
              <a:spcPct val="90000"/>
            </a:lnSpc>
            <a:spcBef>
              <a:spcPct val="0"/>
            </a:spcBef>
            <a:spcAft>
              <a:spcPct val="15000"/>
            </a:spcAft>
            <a:buChar char="•"/>
          </a:pPr>
          <a:r>
            <a:rPr lang="en-US" sz="2400" b="0" kern="1200" dirty="0">
              <a:solidFill>
                <a:schemeClr val="accent6"/>
              </a:solidFill>
            </a:rPr>
            <a:t>Roles</a:t>
          </a:r>
        </a:p>
      </dsp:txBody>
      <dsp:txXfrm>
        <a:off x="2397975" y="317824"/>
        <a:ext cx="2658408" cy="1906945"/>
      </dsp:txXfrm>
    </dsp:sp>
    <dsp:sp modelId="{0B7543AB-33B3-4B0D-9C3C-FDAAB986BC2E}">
      <dsp:nvSpPr>
        <dsp:cNvPr id="0" name=""/>
        <dsp:cNvSpPr/>
      </dsp:nvSpPr>
      <dsp:spPr>
        <a:xfrm>
          <a:off x="0" y="1242"/>
          <a:ext cx="2407920" cy="25425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Identify the “What’s”</a:t>
          </a:r>
        </a:p>
      </dsp:txBody>
      <dsp:txXfrm>
        <a:off x="117545" y="118787"/>
        <a:ext cx="2172830" cy="2307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B82B3-D0FF-4827-A3A1-7632E2637CC1}" type="datetimeFigureOut">
              <a:rPr lang="en-US" smtClean="0"/>
              <a:pPr/>
              <a:t>5/9/2022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AA934F-0A63-4749-B202-CA94A1A4EAE9}" type="slidenum">
              <a:rPr lang="en-US" smtClean="0"/>
              <a:pPr/>
              <a:t>‹#›</a:t>
            </a:fld>
            <a:endParaRPr lang="en-US" dirty="0"/>
          </a:p>
        </p:txBody>
      </p:sp>
    </p:spTree>
    <p:extLst>
      <p:ext uri="{BB962C8B-B14F-4D97-AF65-F5344CB8AC3E}">
        <p14:creationId xmlns:p14="http://schemas.microsoft.com/office/powerpoint/2010/main" val="468896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2E2AAF10-D948-4E04-9654-0BA0732B31A3}" type="datetimeFigureOut">
              <a:rPr lang="en-US"/>
              <a:pPr>
                <a:defRPr/>
              </a:pPr>
              <a:t>5/9/2022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04E65930-EF8C-42DE-A691-662220F7F8F9}" type="slidenum">
              <a:rPr lang="en-US"/>
              <a:pPr>
                <a:defRPr/>
              </a:pPr>
              <a:t>‹#›</a:t>
            </a:fld>
            <a:endParaRPr lang="en-US" dirty="0"/>
          </a:p>
        </p:txBody>
      </p:sp>
    </p:spTree>
    <p:extLst>
      <p:ext uri="{BB962C8B-B14F-4D97-AF65-F5344CB8AC3E}">
        <p14:creationId xmlns:p14="http://schemas.microsoft.com/office/powerpoint/2010/main" val="244640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package" Target="../embeddings/Microsoft_PowerPoint_Slide1.sldx"/></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Slide.sld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i="0" kern="1200" dirty="0">
                <a:solidFill>
                  <a:schemeClr val="tx1"/>
                </a:solidFill>
                <a:latin typeface="+mn-lt"/>
                <a:ea typeface="+mn-ea"/>
                <a:cs typeface="+mn-cs"/>
              </a:rPr>
              <a:t>This slide presentation will provide an overview of some of the new functionality and changes found in the updated PaymentNet platform. </a:t>
            </a:r>
          </a:p>
          <a:p>
            <a:endParaRPr lang="en-US" sz="1200" b="1" i="1" kern="1200" dirty="0">
              <a:solidFill>
                <a:schemeClr val="tx1"/>
              </a:solidFill>
              <a:latin typeface="+mn-lt"/>
              <a:ea typeface="+mn-ea"/>
              <a:cs typeface="+mn-cs"/>
            </a:endParaRPr>
          </a:p>
          <a:p>
            <a:r>
              <a:rPr lang="en-US" sz="1200" b="1" kern="1200" dirty="0">
                <a:solidFill>
                  <a:schemeClr val="tx1"/>
                </a:solidFill>
                <a:latin typeface="+mn-lt"/>
                <a:ea typeface="+mn-ea"/>
                <a:cs typeface="+mn-cs"/>
              </a:rPr>
              <a:t>Instruction</a:t>
            </a:r>
            <a:r>
              <a:rPr lang="en-US" sz="1200" b="1" kern="1200" baseline="0" dirty="0">
                <a:solidFill>
                  <a:schemeClr val="tx1"/>
                </a:solidFill>
                <a:latin typeface="+mn-lt"/>
                <a:ea typeface="+mn-ea"/>
                <a:cs typeface="+mn-cs"/>
              </a:rPr>
              <a:t> for the Program Administrator:</a:t>
            </a:r>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 </a:t>
            </a:r>
          </a:p>
          <a:p>
            <a:r>
              <a:rPr lang="en-US" sz="1200" i="1" kern="1200" dirty="0">
                <a:solidFill>
                  <a:schemeClr val="tx1"/>
                </a:solidFill>
                <a:latin typeface="+mn-lt"/>
                <a:ea typeface="+mn-ea"/>
                <a:cs typeface="+mn-cs"/>
              </a:rPr>
              <a:t>Note that this course has been designed to be used in two unique ways: </a:t>
            </a:r>
          </a:p>
          <a:p>
            <a:pPr marL="685800" lvl="1" indent="-228600">
              <a:buFont typeface="+mj-lt"/>
              <a:buAutoNum type="arabicPeriod"/>
            </a:pPr>
            <a:r>
              <a:rPr lang="en-US" sz="1200" i="1" kern="1200" dirty="0">
                <a:solidFill>
                  <a:schemeClr val="tx1"/>
                </a:solidFill>
                <a:latin typeface="+mn-lt"/>
                <a:ea typeface="+mn-ea"/>
                <a:cs typeface="+mn-cs"/>
              </a:rPr>
              <a:t>The Program Administrator may choose to use this PowerPoint training presentation as developed to personally train their Cardholders. There</a:t>
            </a:r>
            <a:r>
              <a:rPr lang="en-US" sz="1200" i="1" kern="1200" baseline="0" dirty="0">
                <a:solidFill>
                  <a:schemeClr val="tx1"/>
                </a:solidFill>
                <a:latin typeface="+mn-lt"/>
                <a:ea typeface="+mn-ea"/>
                <a:cs typeface="+mn-cs"/>
              </a:rPr>
              <a:t> is a fully-scripted Notes Page found below each slide to direct the training discussion with your Cardholders.</a:t>
            </a:r>
            <a:endParaRPr lang="en-US" sz="1200" i="1" kern="1200" dirty="0">
              <a:solidFill>
                <a:schemeClr val="tx1"/>
              </a:solidFill>
              <a:latin typeface="+mn-lt"/>
              <a:ea typeface="+mn-ea"/>
              <a:cs typeface="+mn-cs"/>
            </a:endParaRPr>
          </a:p>
          <a:p>
            <a:pPr marL="685800" lvl="1" indent="-228600"/>
            <a:r>
              <a:rPr lang="en-US" b="1" i="1" dirty="0"/>
              <a:t>OR</a:t>
            </a:r>
            <a:endParaRPr lang="en-US" sz="1200" b="1" i="1" kern="1200" dirty="0">
              <a:solidFill>
                <a:schemeClr val="tx1"/>
              </a:solidFill>
              <a:latin typeface="+mn-lt"/>
              <a:ea typeface="+mn-ea"/>
              <a:cs typeface="+mn-cs"/>
            </a:endParaRPr>
          </a:p>
          <a:p>
            <a:pPr marL="685800" lvl="1" indent="-228600">
              <a:buAutoNum type="arabicPeriod" startAt="2"/>
            </a:pPr>
            <a:r>
              <a:rPr lang="en-US" sz="1200" i="1" kern="1200" dirty="0">
                <a:solidFill>
                  <a:schemeClr val="tx1"/>
                </a:solidFill>
                <a:latin typeface="+mn-lt"/>
                <a:ea typeface="+mn-ea"/>
                <a:cs typeface="+mn-cs"/>
              </a:rPr>
              <a:t>The Program Administrator may choose to send </a:t>
            </a:r>
            <a:r>
              <a:rPr lang="en-US" i="1" dirty="0"/>
              <a:t>this PowerPoint training presentation directly </a:t>
            </a:r>
            <a:r>
              <a:rPr lang="en-US" sz="1200" i="1" kern="1200" dirty="0">
                <a:solidFill>
                  <a:schemeClr val="tx1"/>
                </a:solidFill>
                <a:latin typeface="+mn-lt"/>
                <a:ea typeface="+mn-ea"/>
                <a:cs typeface="+mn-cs"/>
              </a:rPr>
              <a:t>to their Cardholders as an independent and self-standing resource tool. There</a:t>
            </a:r>
            <a:r>
              <a:rPr lang="en-US" sz="1200" i="1" kern="1200" baseline="0" dirty="0">
                <a:solidFill>
                  <a:schemeClr val="tx1"/>
                </a:solidFill>
                <a:latin typeface="+mn-lt"/>
                <a:ea typeface="+mn-ea"/>
                <a:cs typeface="+mn-cs"/>
              </a:rPr>
              <a:t> is a fully-scripted Notes Page found below each slide to direct the training discussion with your Cardholders.</a:t>
            </a:r>
            <a:endParaRPr lang="en-US" sz="1200" i="1" kern="1200" dirty="0">
              <a:solidFill>
                <a:schemeClr val="tx1"/>
              </a:solidFill>
              <a:latin typeface="+mn-lt"/>
              <a:ea typeface="+mn-ea"/>
              <a:cs typeface="+mn-cs"/>
            </a:endParaRPr>
          </a:p>
          <a:p>
            <a:pPr marL="228600" lvl="0" indent="-228600">
              <a:buNone/>
            </a:pPr>
            <a:endParaRPr lang="en-US" sz="1200" i="1" kern="1200" dirty="0">
              <a:solidFill>
                <a:schemeClr val="tx1"/>
              </a:solidFill>
              <a:latin typeface="+mn-lt"/>
              <a:ea typeface="+mn-ea"/>
              <a:cs typeface="+mn-cs"/>
            </a:endParaRPr>
          </a:p>
          <a:p>
            <a:pPr marL="228600" lvl="0" indent="-228600">
              <a:buNone/>
            </a:pPr>
            <a:r>
              <a:rPr lang="en-US" sz="1200" b="1" i="1" kern="1200" dirty="0">
                <a:solidFill>
                  <a:schemeClr val="tx1"/>
                </a:solidFill>
                <a:latin typeface="+mn-lt"/>
                <a:ea typeface="+mn-ea"/>
                <a:cs typeface="+mn-cs"/>
              </a:rPr>
              <a:t>REMINDER</a:t>
            </a:r>
            <a:r>
              <a:rPr lang="en-US" sz="1200" i="1" kern="1200" dirty="0">
                <a:solidFill>
                  <a:schemeClr val="tx1"/>
                </a:solidFill>
                <a:latin typeface="+mn-lt"/>
                <a:ea typeface="+mn-ea"/>
                <a:cs typeface="+mn-cs"/>
              </a:rPr>
              <a:t>: </a:t>
            </a:r>
            <a:r>
              <a:rPr lang="en-US" sz="1200" i="1" kern="1200" baseline="0" dirty="0">
                <a:solidFill>
                  <a:schemeClr val="tx1"/>
                </a:solidFill>
                <a:latin typeface="+mn-lt"/>
                <a:ea typeface="+mn-ea"/>
                <a:cs typeface="+mn-cs"/>
              </a:rPr>
              <a:t>You must select the </a:t>
            </a:r>
            <a:r>
              <a:rPr lang="en-US" sz="1200" b="1" i="1" kern="1200" baseline="0" dirty="0">
                <a:solidFill>
                  <a:schemeClr val="tx1"/>
                </a:solidFill>
                <a:latin typeface="+mn-lt"/>
                <a:ea typeface="+mn-ea"/>
                <a:cs typeface="+mn-cs"/>
              </a:rPr>
              <a:t>Notes Page </a:t>
            </a:r>
            <a:r>
              <a:rPr lang="en-US" sz="1200" i="1" kern="1200" baseline="0" dirty="0">
                <a:solidFill>
                  <a:schemeClr val="tx1"/>
                </a:solidFill>
                <a:latin typeface="+mn-lt"/>
                <a:ea typeface="+mn-ea"/>
                <a:cs typeface="+mn-cs"/>
              </a:rPr>
              <a:t>when </a:t>
            </a:r>
            <a:r>
              <a:rPr lang="en-US" sz="1200" b="1" i="1" kern="1200" baseline="0" dirty="0">
                <a:solidFill>
                  <a:schemeClr val="tx1"/>
                </a:solidFill>
                <a:latin typeface="+mn-lt"/>
                <a:ea typeface="+mn-ea"/>
                <a:cs typeface="+mn-cs"/>
              </a:rPr>
              <a:t>printing </a:t>
            </a:r>
            <a:r>
              <a:rPr lang="en-US" sz="1200" i="1" kern="1200" baseline="0" dirty="0">
                <a:solidFill>
                  <a:schemeClr val="tx1"/>
                </a:solidFill>
                <a:latin typeface="+mn-lt"/>
                <a:ea typeface="+mn-ea"/>
                <a:cs typeface="+mn-cs"/>
              </a:rPr>
              <a:t>this PowerPoint Presentation to get the full script.</a:t>
            </a:r>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 </a:t>
            </a:r>
          </a:p>
          <a:p>
            <a:r>
              <a:rPr lang="en-US" sz="1200" i="1" kern="1200" dirty="0">
                <a:solidFill>
                  <a:schemeClr val="tx1"/>
                </a:solidFill>
                <a:latin typeface="+mn-lt"/>
                <a:ea typeface="+mn-ea"/>
                <a:cs typeface="+mn-cs"/>
              </a:rPr>
              <a:t>Additionally, each organization may choose to use this in addition to any other training materials developed for their Cardholders. You may also edit,</a:t>
            </a:r>
            <a:r>
              <a:rPr lang="en-US" sz="1200" i="1" kern="1200" baseline="0" dirty="0">
                <a:solidFill>
                  <a:schemeClr val="tx1"/>
                </a:solidFill>
                <a:latin typeface="+mn-lt"/>
                <a:ea typeface="+mn-ea"/>
                <a:cs typeface="+mn-cs"/>
              </a:rPr>
              <a:t> delete or add to this presentation as appropriate for your organization.</a:t>
            </a:r>
            <a:endParaRPr lang="en-US" sz="1200" i="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baseline="0" dirty="0"/>
          </a:p>
          <a:p>
            <a:endParaRPr lang="en-US" baseline="0" dirty="0"/>
          </a:p>
          <a:p>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B2FD5D-08BF-41A3-98AE-9CA9305959DF}" type="slidenum">
              <a:rPr lang="en-US" smtClean="0"/>
              <a:pPr/>
              <a:t>1</a:t>
            </a:fld>
            <a:endParaRPr lang="en-US" dirty="0"/>
          </a:p>
        </p:txBody>
      </p:sp>
    </p:spTree>
    <p:extLst>
      <p:ext uri="{BB962C8B-B14F-4D97-AF65-F5344CB8AC3E}">
        <p14:creationId xmlns:p14="http://schemas.microsoft.com/office/powerpoint/2010/main" val="50316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contains some features that have changed for Cardholders. I will show you the impact of each of these changes later on in this training session.</a:t>
            </a:r>
          </a:p>
          <a:p>
            <a:r>
              <a:rPr lang="en-US" dirty="0"/>
              <a:t> </a:t>
            </a:r>
          </a:p>
          <a:p>
            <a:pPr marL="228600" lvl="0" indent="-228600">
              <a:buFont typeface="+mj-lt"/>
              <a:buAutoNum type="arabicPeriod"/>
            </a:pPr>
            <a:r>
              <a:rPr lang="en-US" b="1" dirty="0"/>
              <a:t>Welcome Page</a:t>
            </a:r>
            <a:r>
              <a:rPr lang="en-US" dirty="0"/>
              <a:t> (Home Page): It is now modularized; contains icons to new functionality </a:t>
            </a:r>
            <a:r>
              <a:rPr lang="en-US" baseline="0" dirty="0"/>
              <a:t>which we will review in detail shortly.</a:t>
            </a:r>
            <a:r>
              <a:rPr lang="en-US" dirty="0"/>
              <a:t> </a:t>
            </a:r>
          </a:p>
          <a:p>
            <a:pPr marL="228600" lvl="0" indent="-228600">
              <a:buFont typeface="+mj-lt"/>
              <a:buAutoNum type="arabicPeriod"/>
            </a:pPr>
            <a:r>
              <a:rPr lang="en-US" b="1" dirty="0"/>
              <a:t>Addendum Detail: </a:t>
            </a:r>
            <a:r>
              <a:rPr lang="en-US" dirty="0"/>
              <a:t>Level II and III data will automatically populate for you.</a:t>
            </a:r>
          </a:p>
          <a:p>
            <a:pPr marL="228600" lvl="0" indent="-228600">
              <a:buFont typeface="+mj-lt"/>
              <a:buAutoNum type="arabicPeriod"/>
            </a:pPr>
            <a:r>
              <a:rPr lang="en-US" b="1" dirty="0"/>
              <a:t>Splitting Transactions</a:t>
            </a:r>
            <a:r>
              <a:rPr lang="en-US" dirty="0"/>
              <a:t>:</a:t>
            </a:r>
            <a:r>
              <a:rPr lang="en-US" b="1" dirty="0"/>
              <a:t> </a:t>
            </a:r>
            <a:r>
              <a:rPr lang="en-US" dirty="0"/>
              <a:t>Transactions can now be split by number of units, percentage or dollar</a:t>
            </a:r>
            <a:r>
              <a:rPr lang="en-US" baseline="0" dirty="0"/>
              <a:t> amount.</a:t>
            </a:r>
            <a:endParaRPr lang="en-US" dirty="0"/>
          </a:p>
          <a:p>
            <a:pPr marL="228600" indent="-228600">
              <a:buFont typeface="+mj-lt"/>
              <a:buAutoNum type="arabicPeriod"/>
            </a:pPr>
            <a:r>
              <a:rPr lang="en-US" b="1" dirty="0"/>
              <a:t>Line Item Detail Icons: </a:t>
            </a:r>
            <a:r>
              <a:rPr lang="en-US" dirty="0"/>
              <a:t>Only </a:t>
            </a:r>
            <a:r>
              <a:rPr lang="en-US" b="1" dirty="0"/>
              <a:t>Addendum Details </a:t>
            </a:r>
            <a:r>
              <a:rPr lang="en-US" dirty="0"/>
              <a:t>and Dispute Status will display on the</a:t>
            </a:r>
            <a:r>
              <a:rPr lang="en-US" baseline="0" dirty="0"/>
              <a:t> </a:t>
            </a:r>
            <a:r>
              <a:rPr lang="en-US" b="1" baseline="0" dirty="0"/>
              <a:t>T</a:t>
            </a:r>
            <a:r>
              <a:rPr lang="en-US" b="1" dirty="0"/>
              <a:t>ransaction List </a:t>
            </a:r>
            <a:r>
              <a:rPr lang="en-US" dirty="0"/>
              <a:t>page – No Notes Icon will appear, however we will show</a:t>
            </a:r>
            <a:r>
              <a:rPr lang="en-US" baseline="0" dirty="0"/>
              <a:t> you how to add </a:t>
            </a:r>
            <a:r>
              <a:rPr lang="en-US" dirty="0"/>
              <a:t>Notes </a:t>
            </a:r>
            <a:r>
              <a:rPr lang="en-US" baseline="0" dirty="0"/>
              <a:t>to each transaction</a:t>
            </a:r>
            <a:r>
              <a:rPr lang="en-US" dirty="0"/>
              <a:t> on the details page.</a:t>
            </a:r>
          </a:p>
          <a:p>
            <a:pPr marL="228600" indent="-228600">
              <a:buFont typeface="+mj-lt"/>
              <a:buAutoNum type="arabicPeriod"/>
            </a:pPr>
            <a:r>
              <a:rPr lang="en-US" b="1" dirty="0"/>
              <a:t>Date Formats</a:t>
            </a:r>
            <a:r>
              <a:rPr lang="en-US" dirty="0"/>
              <a:t>: The date always displays in the mm/dd/yyyy format. </a:t>
            </a:r>
          </a:p>
          <a:p>
            <a:pPr marL="228600" indent="-228600">
              <a:buFont typeface="+mj-lt"/>
              <a:buAutoNum type="arabicPeriod"/>
            </a:pPr>
            <a:r>
              <a:rPr lang="en-US" b="1" dirty="0"/>
              <a:t>Statements </a:t>
            </a:r>
            <a:r>
              <a:rPr lang="en-US" dirty="0"/>
              <a:t>have had several changes: </a:t>
            </a:r>
          </a:p>
          <a:p>
            <a:pPr lvl="1">
              <a:buFont typeface="Arial" pitchFamily="34" charset="0"/>
              <a:buChar char="•"/>
            </a:pPr>
            <a:r>
              <a:rPr lang="en-US" dirty="0"/>
              <a:t>  Mailed and On-line Statements are now identical</a:t>
            </a:r>
          </a:p>
          <a:p>
            <a:pPr lvl="1">
              <a:buFont typeface="Arial" pitchFamily="34" charset="0"/>
              <a:buChar char="•"/>
            </a:pPr>
            <a:r>
              <a:rPr lang="en-US" dirty="0"/>
              <a:t>  Statements will not be available up to 48 hours after the cycle has ended</a:t>
            </a:r>
          </a:p>
          <a:p>
            <a:pPr lvl="1">
              <a:buFont typeface="Arial" pitchFamily="34" charset="0"/>
              <a:buChar char="•"/>
            </a:pPr>
            <a:r>
              <a:rPr lang="en-US" dirty="0"/>
              <a:t>  Maximum of 40 pages of statement data per downloaded PDF file</a:t>
            </a:r>
          </a:p>
          <a:p>
            <a:pPr lvl="1">
              <a:buFont typeface="Arial" pitchFamily="34" charset="0"/>
              <a:buChar char="•"/>
            </a:pPr>
            <a:r>
              <a:rPr lang="en-US" dirty="0"/>
              <a:t>  You will now be able to view your own statement whenever you want</a:t>
            </a:r>
          </a:p>
          <a:p>
            <a:pPr marL="228600" lvl="1" indent="-228600">
              <a:buAutoNum type="arabicPeriod" startAt="7"/>
            </a:pPr>
            <a:r>
              <a:rPr lang="en-US" b="1" dirty="0"/>
              <a:t>Report Formats</a:t>
            </a:r>
            <a:r>
              <a:rPr lang="en-US" dirty="0"/>
              <a:t>: Optimized Excel format is now available for many reports along with regular Excel</a:t>
            </a:r>
            <a:r>
              <a:rPr lang="en-US" baseline="0" dirty="0"/>
              <a:t> and CSV formats</a:t>
            </a:r>
            <a:r>
              <a:rPr lang="en-US" dirty="0"/>
              <a:t> whenever you are downloading a report. Remember in the optimized</a:t>
            </a:r>
            <a:r>
              <a:rPr lang="en-US" baseline="0" dirty="0"/>
              <a:t> version you will not see any totals.</a:t>
            </a:r>
            <a:endParaRPr lang="en-US" dirty="0"/>
          </a:p>
          <a:p>
            <a:pPr marL="228600" indent="-228600"/>
            <a:r>
              <a:rPr lang="en-US" dirty="0"/>
              <a:t> </a:t>
            </a:r>
          </a:p>
          <a:p>
            <a:r>
              <a:rPr lang="en-US" dirty="0"/>
              <a:t>As we just discussed, the</a:t>
            </a:r>
            <a:r>
              <a:rPr lang="en-US" baseline="0" dirty="0"/>
              <a:t> changes are important for you to recognize so that you don’t feel that you’ve</a:t>
            </a:r>
            <a:r>
              <a:rPr lang="en-US" dirty="0"/>
              <a:t> made any errors in PaymentNet</a:t>
            </a:r>
            <a:r>
              <a:rPr lang="en-US" baseline="0" dirty="0"/>
              <a:t>. Also</a:t>
            </a:r>
            <a:r>
              <a:rPr lang="en-US" dirty="0"/>
              <a:t> you need to be aware of a few functions that </a:t>
            </a:r>
            <a:r>
              <a:rPr lang="en-US" baseline="0" dirty="0"/>
              <a:t>are</a:t>
            </a:r>
            <a:r>
              <a:rPr lang="en-US" dirty="0"/>
              <a:t> </a:t>
            </a:r>
            <a:r>
              <a:rPr lang="en-US" b="1" i="0" dirty="0"/>
              <a:t>no</a:t>
            </a:r>
            <a:r>
              <a:rPr lang="en-US" dirty="0"/>
              <a:t> longer available in the new platform.</a:t>
            </a:r>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10</a:t>
            </a:fld>
            <a:endParaRPr lang="en-US" dirty="0"/>
          </a:p>
        </p:txBody>
      </p:sp>
    </p:spTree>
    <p:extLst>
      <p:ext uri="{BB962C8B-B14F-4D97-AF65-F5344CB8AC3E}">
        <p14:creationId xmlns:p14="http://schemas.microsoft.com/office/powerpoint/2010/main" val="81375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is no longer available to you? Let’s take a look. I think the impact will be minimal to our</a:t>
            </a:r>
            <a:r>
              <a:rPr lang="en-US" baseline="0" dirty="0"/>
              <a:t> organization.</a:t>
            </a: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11</a:t>
            </a:fld>
            <a:endParaRPr lang="en-US" dirty="0"/>
          </a:p>
        </p:txBody>
      </p:sp>
    </p:spTree>
    <p:extLst>
      <p:ext uri="{BB962C8B-B14F-4D97-AF65-F5344CB8AC3E}">
        <p14:creationId xmlns:p14="http://schemas.microsoft.com/office/powerpoint/2010/main" val="148063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slide contains a very short list of features that are</a:t>
            </a:r>
            <a:r>
              <a:rPr lang="en-US" sz="1200" b="1" kern="1200" dirty="0">
                <a:solidFill>
                  <a:schemeClr val="tx1"/>
                </a:solidFill>
                <a:latin typeface="+mn-lt"/>
                <a:ea typeface="+mn-ea"/>
                <a:cs typeface="+mn-cs"/>
              </a:rPr>
              <a:t> No Longer Available </a:t>
            </a:r>
            <a:r>
              <a:rPr lang="en-US" sz="1200" kern="1200" dirty="0">
                <a:solidFill>
                  <a:schemeClr val="tx1"/>
                </a:solidFill>
                <a:latin typeface="+mn-lt"/>
                <a:ea typeface="+mn-ea"/>
                <a:cs typeface="+mn-cs"/>
              </a:rPr>
              <a:t>to you as a Cardholder. Let’s just go through them one by one.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Both Cash Transactions</a:t>
            </a:r>
            <a:r>
              <a:rPr lang="en-US" sz="1200" kern="1200" baseline="0" dirty="0">
                <a:solidFill>
                  <a:schemeClr val="tx1"/>
                </a:solidFill>
                <a:latin typeface="+mn-lt"/>
                <a:ea typeface="+mn-ea"/>
                <a:cs typeface="+mn-cs"/>
              </a:rPr>
              <a:t> and Expense Reporting will no longer be a part of PaymentNet. As an organization, we have been aware and already made internal changes.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we just covered, for those few Cardholders who downloaded their reports into MS Word, that option is no longer available. Using Excel or CSV will still provide a valuable report.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we also just mentioned, the </a:t>
            </a:r>
            <a:r>
              <a:rPr lang="en-US" sz="1200" b="1" kern="1200" baseline="0" dirty="0">
                <a:solidFill>
                  <a:schemeClr val="tx1"/>
                </a:solidFill>
                <a:latin typeface="+mn-lt"/>
                <a:ea typeface="+mn-ea"/>
                <a:cs typeface="+mn-cs"/>
              </a:rPr>
              <a:t>Notes</a:t>
            </a:r>
            <a:r>
              <a:rPr lang="en-US" sz="1200" kern="1200" baseline="0" dirty="0">
                <a:solidFill>
                  <a:schemeClr val="tx1"/>
                </a:solidFill>
                <a:latin typeface="+mn-lt"/>
                <a:ea typeface="+mn-ea"/>
                <a:cs typeface="+mn-cs"/>
              </a:rPr>
              <a:t> icon will no longer be visible on the Transaction List. Our organization is still requiring notes and will review that process with you later 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 Merchant does not include sales tax on a transaction, PaymentNet will not estimate the sales tax.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diverted transactions, there will be no more visibility or editing allowed on your part.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a:t>
            </a:r>
            <a:r>
              <a:rPr lang="en-US" sz="1200" kern="1200" dirty="0">
                <a:solidFill>
                  <a:schemeClr val="tx1"/>
                </a:solidFill>
                <a:latin typeface="+mn-lt"/>
                <a:ea typeface="+mn-ea"/>
                <a:cs typeface="+mn-cs"/>
              </a:rPr>
              <a:t>let’s go into the next </a:t>
            </a:r>
            <a:r>
              <a:rPr lang="en-US" sz="1200" kern="1200" baseline="0" dirty="0">
                <a:solidFill>
                  <a:schemeClr val="tx1"/>
                </a:solidFill>
                <a:latin typeface="+mn-lt"/>
                <a:ea typeface="+mn-ea"/>
                <a:cs typeface="+mn-cs"/>
              </a:rPr>
              <a:t>part of our training so that I can demonstrate the changes we just reviewed. </a:t>
            </a:r>
          </a:p>
          <a:p>
            <a:endParaRPr lang="en-US" dirty="0"/>
          </a:p>
          <a:p>
            <a:r>
              <a:rPr lang="en-US" sz="1200" kern="1200" baseline="0" dirty="0">
                <a:solidFill>
                  <a:schemeClr val="tx1"/>
                </a:solidFill>
                <a:latin typeface="+mn-lt"/>
                <a:ea typeface="+mn-ea"/>
                <a:cs typeface="+mn-cs"/>
              </a:rPr>
              <a:t>You will see some changes to process and procedure but the majority of what I am </a:t>
            </a:r>
            <a:r>
              <a:rPr lang="en-US" dirty="0"/>
              <a:t>showing should be </a:t>
            </a:r>
            <a:r>
              <a:rPr lang="en-US" sz="1200" kern="1200" baseline="0" dirty="0">
                <a:solidFill>
                  <a:schemeClr val="tx1"/>
                </a:solidFill>
                <a:latin typeface="+mn-lt"/>
                <a:ea typeface="+mn-ea"/>
                <a:cs typeface="+mn-cs"/>
              </a:rPr>
              <a:t>somewhat intuitive and easy to grasp.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Don’t forget that there is a very robust </a:t>
            </a:r>
            <a:r>
              <a:rPr lang="en-US" sz="1200" b="1" kern="1200" baseline="0" dirty="0">
                <a:solidFill>
                  <a:schemeClr val="tx1"/>
                </a:solidFill>
                <a:latin typeface="+mn-lt"/>
                <a:ea typeface="+mn-ea"/>
                <a:cs typeface="+mn-cs"/>
              </a:rPr>
              <a:t>Help System </a:t>
            </a:r>
            <a:r>
              <a:rPr lang="en-US" sz="1200" kern="1200" baseline="0" dirty="0">
                <a:solidFill>
                  <a:schemeClr val="tx1"/>
                </a:solidFill>
                <a:latin typeface="+mn-lt"/>
                <a:ea typeface="+mn-ea"/>
                <a:cs typeface="+mn-cs"/>
              </a:rPr>
              <a:t>that you can use for any immediate questions when actually working within PaymentNet. Combining</a:t>
            </a:r>
            <a:r>
              <a:rPr lang="en-US" sz="1200" kern="1200" dirty="0">
                <a:solidFill>
                  <a:schemeClr val="tx1"/>
                </a:solidFill>
                <a:latin typeface="+mn-lt"/>
                <a:ea typeface="+mn-ea"/>
                <a:cs typeface="+mn-cs"/>
              </a:rPr>
              <a:t> that with this Training Deck should give you all the </a:t>
            </a:r>
            <a:r>
              <a:rPr lang="en-US" dirty="0"/>
              <a:t>answers you need to make you feel comfortable as you move from screen to screen to complete your tasks.</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12</a:t>
            </a:fld>
            <a:endParaRPr lang="en-US" dirty="0"/>
          </a:p>
        </p:txBody>
      </p:sp>
    </p:spTree>
    <p:extLst>
      <p:ext uri="{BB962C8B-B14F-4D97-AF65-F5344CB8AC3E}">
        <p14:creationId xmlns:p14="http://schemas.microsoft.com/office/powerpoint/2010/main" val="9293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place where you will notice some of the biggest changes is when you begin to Navigate w</a:t>
            </a:r>
            <a:r>
              <a:rPr lang="en-US" baseline="0" dirty="0"/>
              <a:t>ithin PaymentNet. You will have to learn a few new processes for logging</a:t>
            </a:r>
            <a:r>
              <a:rPr lang="en-US" dirty="0"/>
              <a:t> in and registration </a:t>
            </a:r>
            <a:r>
              <a:rPr lang="en-US" baseline="0" dirty="0"/>
              <a:t>due to enhanced security measures. </a:t>
            </a:r>
          </a:p>
          <a:p>
            <a:endParaRPr lang="en-US" baseline="0" dirty="0"/>
          </a:p>
          <a:p>
            <a:r>
              <a:rPr lang="en-US" baseline="0" dirty="0"/>
              <a:t>I will show you h</a:t>
            </a:r>
            <a:r>
              <a:rPr lang="en-US" dirty="0"/>
              <a:t>ow to maneuver through the new processes, steps and procedures. </a:t>
            </a:r>
          </a:p>
          <a:p>
            <a:endParaRPr lang="en-US" dirty="0"/>
          </a:p>
          <a:p>
            <a:r>
              <a:rPr lang="en-US" dirty="0"/>
              <a:t>Again, at any time you can go to the </a:t>
            </a:r>
            <a:r>
              <a:rPr lang="en-US" b="1" dirty="0"/>
              <a:t>HELP</a:t>
            </a:r>
            <a:r>
              <a:rPr lang="en-US" dirty="0"/>
              <a:t> Module for further clarification.  There is also a </a:t>
            </a:r>
            <a:r>
              <a:rPr lang="en-US" b="1" dirty="0"/>
              <a:t>Log</a:t>
            </a:r>
            <a:r>
              <a:rPr lang="en-US" b="1" baseline="0" dirty="0"/>
              <a:t> In</a:t>
            </a:r>
            <a:r>
              <a:rPr lang="en-US" b="1" dirty="0"/>
              <a:t> Quick Reference Card </a:t>
            </a:r>
            <a:r>
              <a:rPr lang="en-US" dirty="0"/>
              <a:t>that will provide you with even more support. </a:t>
            </a:r>
          </a:p>
          <a:p>
            <a:r>
              <a:rPr lang="en-US" dirty="0"/>
              <a:t> </a:t>
            </a:r>
          </a:p>
          <a:p>
            <a:r>
              <a:rPr lang="en-US" dirty="0"/>
              <a:t>Let’s start</a:t>
            </a:r>
            <a:r>
              <a:rPr lang="en-US" baseline="0" dirty="0"/>
              <a:t> with what has changed with the </a:t>
            </a:r>
            <a:r>
              <a:rPr lang="en-US" dirty="0"/>
              <a:t>logging in process in PaymentNet.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13</a:t>
            </a:fld>
            <a:endParaRPr lang="en-US" dirty="0"/>
          </a:p>
        </p:txBody>
      </p:sp>
    </p:spTree>
    <p:extLst>
      <p:ext uri="{BB962C8B-B14F-4D97-AF65-F5344CB8AC3E}">
        <p14:creationId xmlns:p14="http://schemas.microsoft.com/office/powerpoint/2010/main" val="380610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is the new </a:t>
            </a:r>
            <a:r>
              <a:rPr lang="en-US" b="1" dirty="0"/>
              <a:t>Log In </a:t>
            </a:r>
            <a:r>
              <a:rPr lang="en-US" dirty="0"/>
              <a:t>Screen. Anytime you launch a PaymentNet session, you will be taken here.  </a:t>
            </a:r>
          </a:p>
          <a:p>
            <a:r>
              <a:rPr lang="en-US" dirty="0"/>
              <a:t>The first time you log in, you will need to sign in using three pieces of information you would have gotten directly from JP Morgan via two emails:</a:t>
            </a:r>
          </a:p>
          <a:p>
            <a:pPr lvl="1">
              <a:buFont typeface="Arial" pitchFamily="34" charset="0"/>
              <a:buChar char="•"/>
            </a:pPr>
            <a:r>
              <a:rPr lang="en-US" dirty="0"/>
              <a:t>  The first email contained your </a:t>
            </a:r>
            <a:r>
              <a:rPr lang="en-US" b="1" dirty="0"/>
              <a:t>Organization ID</a:t>
            </a:r>
            <a:r>
              <a:rPr lang="en-US" dirty="0"/>
              <a:t> and your </a:t>
            </a:r>
            <a:r>
              <a:rPr lang="en-US" b="1" dirty="0"/>
              <a:t>User ID</a:t>
            </a:r>
            <a:endParaRPr lang="en-US" dirty="0"/>
          </a:p>
          <a:p>
            <a:pPr lvl="1">
              <a:buFont typeface="Arial" pitchFamily="34" charset="0"/>
              <a:buChar char="•"/>
            </a:pPr>
            <a:r>
              <a:rPr lang="en-US" dirty="0"/>
              <a:t>  The second email contained your temporary </a:t>
            </a:r>
            <a:r>
              <a:rPr lang="en-US" b="1" dirty="0"/>
              <a:t>Password </a:t>
            </a:r>
          </a:p>
          <a:p>
            <a:pPr lvl="1">
              <a:buFont typeface="Arial" pitchFamily="34" charset="0"/>
              <a:buChar char="•"/>
            </a:pPr>
            <a:endParaRPr lang="en-US" b="1" dirty="0"/>
          </a:p>
          <a:p>
            <a:r>
              <a:rPr lang="en-US" dirty="0"/>
              <a:t>To simplify your log in process going forward, check the box next to </a:t>
            </a:r>
            <a:r>
              <a:rPr lang="en-US" b="1" dirty="0"/>
              <a:t>Remember my Organization ID</a:t>
            </a:r>
            <a:r>
              <a:rPr lang="en-US" dirty="0"/>
              <a:t> to prompt the system to automatically populate it for you every time. </a:t>
            </a:r>
            <a:r>
              <a:rPr lang="en-US" b="1" dirty="0"/>
              <a:t>Note</a:t>
            </a:r>
            <a:r>
              <a:rPr lang="en-US" dirty="0"/>
              <a:t>: if you are accessing PaymentNet from a public computer, please do </a:t>
            </a:r>
            <a:r>
              <a:rPr lang="en-US" b="1" dirty="0"/>
              <a:t>not</a:t>
            </a:r>
            <a:r>
              <a:rPr lang="en-US" dirty="0"/>
              <a:t> select this option. </a:t>
            </a:r>
          </a:p>
          <a:p>
            <a:br>
              <a:rPr lang="en-US" dirty="0"/>
            </a:br>
            <a:r>
              <a:rPr lang="en-US" dirty="0"/>
              <a:t>The </a:t>
            </a:r>
            <a:r>
              <a:rPr lang="en-US" b="1" dirty="0"/>
              <a:t>Forgot my Password</a:t>
            </a:r>
            <a:r>
              <a:rPr lang="en-US" dirty="0"/>
              <a:t> link  allows you to reset your own password by clicking on it.  You will no longer have to contact anyone else for a password reset. </a:t>
            </a:r>
          </a:p>
          <a:p>
            <a:endParaRPr lang="en-US" dirty="0"/>
          </a:p>
          <a:p>
            <a:r>
              <a:rPr lang="en-US" dirty="0"/>
              <a:t>There is also a link to </a:t>
            </a:r>
            <a:r>
              <a:rPr lang="en-US" b="1" dirty="0"/>
              <a:t>Log</a:t>
            </a:r>
            <a:r>
              <a:rPr lang="en-US" b="1" baseline="0" dirty="0"/>
              <a:t> In Help </a:t>
            </a:r>
            <a:r>
              <a:rPr lang="en-US" baseline="0" dirty="0"/>
              <a:t>which you can click on to get immediate answers to any questions you have about this Log In process. </a:t>
            </a:r>
          </a:p>
          <a:p>
            <a:br>
              <a:rPr lang="en-US" dirty="0"/>
            </a:br>
            <a:r>
              <a:rPr lang="en-US" dirty="0"/>
              <a:t>Once you have successfully entered your </a:t>
            </a:r>
            <a:r>
              <a:rPr lang="en-US" b="1" dirty="0"/>
              <a:t>Organization ID</a:t>
            </a:r>
            <a:r>
              <a:rPr lang="en-US" dirty="0"/>
              <a:t>, </a:t>
            </a:r>
            <a:r>
              <a:rPr lang="en-US" b="1" dirty="0"/>
              <a:t>User ID </a:t>
            </a:r>
            <a:r>
              <a:rPr lang="en-US" dirty="0"/>
              <a:t>and </a:t>
            </a:r>
            <a:r>
              <a:rPr lang="en-US" b="1" dirty="0"/>
              <a:t>Password</a:t>
            </a:r>
            <a:r>
              <a:rPr lang="en-US" dirty="0"/>
              <a:t>, you will be taken to the next screen where you will be begin</a:t>
            </a:r>
            <a:r>
              <a:rPr lang="en-US" baseline="0" dirty="0"/>
              <a:t> the </a:t>
            </a:r>
            <a:r>
              <a:rPr lang="en-US" b="1" baseline="0" dirty="0"/>
              <a:t>First Time Log In Setup.</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14</a:t>
            </a:fld>
            <a:endParaRPr lang="en-US" dirty="0"/>
          </a:p>
        </p:txBody>
      </p:sp>
    </p:spTree>
    <p:extLst>
      <p:ext uri="{BB962C8B-B14F-4D97-AF65-F5344CB8AC3E}">
        <p14:creationId xmlns:p14="http://schemas.microsoft.com/office/powerpoint/2010/main" val="282615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After</a:t>
            </a:r>
            <a:r>
              <a:rPr lang="en-US" b="0" baseline="0" dirty="0"/>
              <a:t> entering your credentials, you will land on the </a:t>
            </a:r>
            <a:r>
              <a:rPr lang="en-US" b="1" baseline="0" dirty="0"/>
              <a:t>First Time Log In Setup </a:t>
            </a:r>
            <a:r>
              <a:rPr lang="en-US" b="0" baseline="0" dirty="0"/>
              <a:t>screen.  In </a:t>
            </a:r>
            <a:r>
              <a:rPr lang="en-US" b="0" dirty="0"/>
              <a:t>order to set</a:t>
            </a:r>
            <a:r>
              <a:rPr lang="en-US" b="0" baseline="0" dirty="0"/>
              <a:t> up your PaymentNet profile, you must complete three steps.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 first step is to create and confirm your new day to day password.  As you are creating your new password, keep in the mind the </a:t>
            </a:r>
            <a:r>
              <a:rPr lang="en-US" b="1" baseline="0" dirty="0"/>
              <a:t>Password Requirements.</a:t>
            </a:r>
            <a:endParaRPr lang="en-US" b="0" baseline="0" dirty="0"/>
          </a:p>
          <a:p>
            <a:pPr>
              <a:lnSpc>
                <a:spcPct val="100000"/>
              </a:lnSpc>
            </a:pPr>
            <a:endParaRPr lang="en-US" dirty="0">
              <a:latin typeface="+mj-lt"/>
              <a:cs typeface="Arial" pitchFamily="34" charset="0"/>
            </a:endParaRPr>
          </a:p>
          <a:p>
            <a:pPr>
              <a:lnSpc>
                <a:spcPct val="100000"/>
              </a:lnSpc>
            </a:pPr>
            <a:r>
              <a:rPr lang="en-US" dirty="0">
                <a:latin typeface="+mj-lt"/>
                <a:cs typeface="Arial" pitchFamily="34" charset="0"/>
              </a:rPr>
              <a:t>There are new standards for creating passwords as ind</a:t>
            </a:r>
            <a:r>
              <a:rPr lang="en-US" sz="1200" kern="1200" dirty="0">
                <a:solidFill>
                  <a:schemeClr val="tx1"/>
                </a:solidFill>
                <a:latin typeface="+mn-lt"/>
                <a:ea typeface="+mn-ea"/>
                <a:cs typeface="+mn-cs"/>
              </a:rPr>
              <a:t>icated on the</a:t>
            </a:r>
            <a:r>
              <a:rPr lang="en-US" sz="1200" kern="1200" baseline="0" dirty="0">
                <a:solidFill>
                  <a:schemeClr val="tx1"/>
                </a:solidFill>
                <a:latin typeface="+mn-lt"/>
                <a:ea typeface="+mn-ea"/>
                <a:cs typeface="+mn-cs"/>
              </a:rPr>
              <a:t> screen itself. All passwords must contain:</a:t>
            </a:r>
          </a:p>
          <a:p>
            <a:pPr>
              <a:lnSpc>
                <a:spcPct val="100000"/>
              </a:lnSpc>
            </a:pPr>
            <a:endParaRPr lang="en-US" sz="12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6-8 Characters</a:t>
            </a:r>
          </a:p>
          <a:p>
            <a:pPr lvl="1">
              <a:buFont typeface="Arial" pitchFamily="34" charset="0"/>
              <a:buChar char="•"/>
            </a:pPr>
            <a:r>
              <a:rPr lang="en-US" sz="1200" kern="1200" dirty="0">
                <a:solidFill>
                  <a:schemeClr val="tx1"/>
                </a:solidFill>
                <a:latin typeface="+mn-lt"/>
                <a:ea typeface="+mn-ea"/>
                <a:cs typeface="+mn-cs"/>
              </a:rPr>
              <a:t>  Be Alphanumeric (at least one letter and one number)</a:t>
            </a:r>
          </a:p>
          <a:p>
            <a:pPr lvl="1">
              <a:buFont typeface="Arial" pitchFamily="34" charset="0"/>
              <a:buChar char="•"/>
            </a:pPr>
            <a:r>
              <a:rPr lang="en-US" sz="1200" kern="1200" dirty="0">
                <a:solidFill>
                  <a:schemeClr val="tx1"/>
                </a:solidFill>
                <a:latin typeface="+mn-lt"/>
                <a:ea typeface="+mn-ea"/>
                <a:cs typeface="+mn-cs"/>
              </a:rPr>
              <a:t>  No Special Characters</a:t>
            </a:r>
          </a:p>
          <a:p>
            <a:pPr lvl="1">
              <a:buFont typeface="Arial" pitchFamily="34" charset="0"/>
              <a:buChar char="•"/>
            </a:pPr>
            <a:r>
              <a:rPr lang="en-US" sz="1200" kern="1200" dirty="0">
                <a:solidFill>
                  <a:schemeClr val="tx1"/>
                </a:solidFill>
                <a:latin typeface="+mn-lt"/>
                <a:ea typeface="+mn-ea"/>
                <a:cs typeface="+mn-cs"/>
              </a:rPr>
              <a:t>  Different from your </a:t>
            </a:r>
            <a:r>
              <a:rPr lang="en-US" sz="1200" b="1" kern="1200" dirty="0">
                <a:solidFill>
                  <a:schemeClr val="tx1"/>
                </a:solidFill>
                <a:latin typeface="+mn-lt"/>
                <a:ea typeface="+mn-ea"/>
                <a:cs typeface="+mn-cs"/>
              </a:rPr>
              <a:t>User ID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Org ID</a:t>
            </a:r>
            <a:endParaRPr lang="en-US" sz="1200" b="1"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Different from your previous five (5) passwords</a:t>
            </a:r>
          </a:p>
          <a:p>
            <a:endParaRPr lang="en-US" sz="1200" b="1" kern="1200" dirty="0">
              <a:solidFill>
                <a:schemeClr val="tx1"/>
              </a:solidFill>
              <a:latin typeface="+mn-lt"/>
              <a:ea typeface="+mn-ea"/>
              <a:cs typeface="+mn-cs"/>
            </a:endParaRPr>
          </a:p>
          <a:p>
            <a:r>
              <a:rPr lang="en-US" sz="1200" kern="1200" baseline="0" dirty="0">
                <a:solidFill>
                  <a:schemeClr val="tx1"/>
                </a:solidFill>
                <a:latin typeface="+mn-lt"/>
                <a:ea typeface="+mn-ea"/>
                <a:cs typeface="Arial" pitchFamily="34" charset="0"/>
              </a:rPr>
              <a:t>Once you are finished</a:t>
            </a:r>
            <a:r>
              <a:rPr lang="en-US" sz="1200" kern="1200" dirty="0">
                <a:solidFill>
                  <a:schemeClr val="tx1"/>
                </a:solidFill>
                <a:latin typeface="+mn-lt"/>
                <a:ea typeface="+mn-ea"/>
                <a:cs typeface="Arial" pitchFamily="34" charset="0"/>
              </a:rPr>
              <a:t> creating your new password,</a:t>
            </a:r>
            <a:r>
              <a:rPr lang="en-US" sz="1200" kern="1200" baseline="0" dirty="0">
                <a:solidFill>
                  <a:schemeClr val="tx1"/>
                </a:solidFill>
                <a:latin typeface="+mn-lt"/>
                <a:ea typeface="+mn-ea"/>
                <a:cs typeface="Arial" pitchFamily="34" charset="0"/>
              </a:rPr>
              <a:t> click on </a:t>
            </a:r>
            <a:r>
              <a:rPr lang="en-US" sz="1200" b="1" kern="1200" baseline="0" dirty="0">
                <a:solidFill>
                  <a:schemeClr val="tx1"/>
                </a:solidFill>
                <a:latin typeface="+mn-lt"/>
                <a:ea typeface="+mn-ea"/>
                <a:cs typeface="Arial" pitchFamily="34" charset="0"/>
              </a:rPr>
              <a:t>Next</a:t>
            </a:r>
            <a:r>
              <a:rPr lang="en-US" sz="1200" b="1" kern="1200" dirty="0">
                <a:solidFill>
                  <a:schemeClr val="tx1"/>
                </a:solidFill>
                <a:latin typeface="+mn-lt"/>
                <a:ea typeface="+mn-ea"/>
                <a:cs typeface="Arial" pitchFamily="34" charset="0"/>
              </a:rPr>
              <a:t> </a:t>
            </a:r>
            <a:r>
              <a:rPr lang="en-US" sz="1200" kern="1200" dirty="0">
                <a:solidFill>
                  <a:schemeClr val="tx1"/>
                </a:solidFill>
                <a:latin typeface="+mn-lt"/>
                <a:ea typeface="+mn-ea"/>
                <a:cs typeface="Arial" pitchFamily="34" charset="0"/>
              </a:rPr>
              <a:t>to submit</a:t>
            </a:r>
            <a:r>
              <a:rPr lang="en-US" sz="1200" kern="1200" baseline="0" dirty="0">
                <a:solidFill>
                  <a:schemeClr val="tx1"/>
                </a:solidFill>
                <a:latin typeface="+mn-lt"/>
                <a:ea typeface="+mn-ea"/>
                <a:cs typeface="Arial" pitchFamily="34" charset="0"/>
              </a:rPr>
              <a:t> and complete the first step.</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15</a:t>
            </a:fld>
            <a:endParaRPr lang="en-US" dirty="0"/>
          </a:p>
        </p:txBody>
      </p:sp>
    </p:spTree>
    <p:extLst>
      <p:ext uri="{BB962C8B-B14F-4D97-AF65-F5344CB8AC3E}">
        <p14:creationId xmlns:p14="http://schemas.microsoft.com/office/powerpoint/2010/main" val="1624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Step two for the </a:t>
            </a:r>
            <a:r>
              <a:rPr lang="en-US" sz="1200" b="1" kern="1200" dirty="0">
                <a:solidFill>
                  <a:schemeClr val="tx1"/>
                </a:solidFill>
                <a:latin typeface="+mn-lt"/>
                <a:ea typeface="+mn-ea"/>
                <a:cs typeface="+mn-cs"/>
              </a:rPr>
              <a:t>First</a:t>
            </a:r>
            <a:r>
              <a:rPr lang="en-US" sz="1200" b="1" kern="1200" baseline="0" dirty="0">
                <a:solidFill>
                  <a:schemeClr val="tx1"/>
                </a:solidFill>
                <a:latin typeface="+mn-lt"/>
                <a:ea typeface="+mn-ea"/>
                <a:cs typeface="+mn-cs"/>
              </a:rPr>
              <a:t> Time Log In Setup </a:t>
            </a:r>
            <a:r>
              <a:rPr lang="en-US" sz="1200" b="0" kern="1200" baseline="0" dirty="0">
                <a:solidFill>
                  <a:schemeClr val="tx1"/>
                </a:solidFill>
                <a:latin typeface="+mn-lt"/>
                <a:ea typeface="+mn-ea"/>
                <a:cs typeface="+mn-cs"/>
              </a:rPr>
              <a:t> is </a:t>
            </a:r>
            <a:r>
              <a:rPr lang="en-US" sz="1200" b="1" kern="1200" baseline="0" dirty="0">
                <a:solidFill>
                  <a:schemeClr val="tx1"/>
                </a:solidFill>
                <a:latin typeface="+mn-lt"/>
                <a:ea typeface="+mn-ea"/>
                <a:cs typeface="+mn-cs"/>
              </a:rPr>
              <a:t>Setting your Security Questions. </a:t>
            </a:r>
            <a:r>
              <a:rPr lang="en-US" sz="1200" b="0" kern="1200" baseline="0" dirty="0">
                <a:solidFill>
                  <a:schemeClr val="tx1"/>
                </a:solidFill>
                <a:latin typeface="+mn-lt"/>
                <a:ea typeface="+mn-ea"/>
                <a:cs typeface="+mn-cs"/>
              </a:rPr>
              <a:t> The answers to these questions will be used when you go through the </a:t>
            </a:r>
            <a:r>
              <a:rPr lang="en-US" sz="1200" b="1" kern="1200" baseline="0" dirty="0">
                <a:solidFill>
                  <a:schemeClr val="tx1"/>
                </a:solidFill>
                <a:latin typeface="+mn-lt"/>
                <a:ea typeface="+mn-ea"/>
                <a:cs typeface="+mn-cs"/>
              </a:rPr>
              <a:t>Forgot your Password </a:t>
            </a:r>
            <a:r>
              <a:rPr lang="en-US" sz="1200" b="0" kern="1200" baseline="0" dirty="0">
                <a:solidFill>
                  <a:schemeClr val="tx1"/>
                </a:solidFill>
                <a:latin typeface="+mn-lt"/>
                <a:ea typeface="+mn-ea"/>
                <a:cs typeface="+mn-cs"/>
              </a:rPr>
              <a:t>process. </a:t>
            </a:r>
            <a:endParaRPr lang="en-US" sz="1200" b="1"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You </a:t>
            </a:r>
            <a:r>
              <a:rPr lang="en-US" sz="1200" kern="1200" baseline="0" dirty="0">
                <a:solidFill>
                  <a:schemeClr val="tx1"/>
                </a:solidFill>
                <a:latin typeface="+mn-lt"/>
                <a:ea typeface="+mn-ea"/>
                <a:cs typeface="+mn-cs"/>
              </a:rPr>
              <a:t>must a</a:t>
            </a:r>
            <a:r>
              <a:rPr lang="en-US" sz="1200" kern="1200" dirty="0">
                <a:solidFill>
                  <a:schemeClr val="tx1"/>
                </a:solidFill>
                <a:latin typeface="+mn-lt"/>
                <a:ea typeface="+mn-ea"/>
                <a:cs typeface="+mn-cs"/>
              </a:rPr>
              <a:t>nswer at least three of the following questions</a:t>
            </a:r>
            <a:r>
              <a:rPr lang="en-US" sz="1200" kern="1200" baseline="0" dirty="0">
                <a:solidFill>
                  <a:schemeClr val="tx1"/>
                </a:solidFill>
                <a:latin typeface="+mn-lt"/>
                <a:ea typeface="+mn-ea"/>
                <a:cs typeface="+mn-cs"/>
              </a:rPr>
              <a:t> when setting up your </a:t>
            </a:r>
            <a:r>
              <a:rPr lang="en-US" dirty="0"/>
              <a:t>profile - </a:t>
            </a:r>
            <a:r>
              <a:rPr lang="en-US" sz="1200" kern="1200" baseline="0" dirty="0">
                <a:solidFill>
                  <a:schemeClr val="tx1"/>
                </a:solidFill>
                <a:latin typeface="+mn-lt"/>
                <a:ea typeface="+mn-ea"/>
                <a:cs typeface="+mn-cs"/>
              </a:rPr>
              <a:t>although it is recommended that you answer all five. </a:t>
            </a:r>
            <a:r>
              <a:rPr lang="en-US" sz="1200" kern="1200" dirty="0">
                <a:solidFill>
                  <a:schemeClr val="tx1"/>
                </a:solidFill>
                <a:latin typeface="+mn-lt"/>
                <a:ea typeface="+mn-ea"/>
                <a:cs typeface="+mn-cs"/>
              </a:rPr>
              <a:t>Responses to </a:t>
            </a:r>
            <a:r>
              <a:rPr lang="en-US" sz="1200" b="1" kern="1200" dirty="0">
                <a:solidFill>
                  <a:schemeClr val="tx1"/>
                </a:solidFill>
                <a:latin typeface="+mn-lt"/>
                <a:ea typeface="+mn-ea"/>
                <a:cs typeface="+mn-cs"/>
              </a:rPr>
              <a:t>Security</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Questions </a:t>
            </a:r>
            <a:r>
              <a:rPr lang="en-US" sz="1200" kern="1200" dirty="0">
                <a:solidFill>
                  <a:schemeClr val="tx1"/>
                </a:solidFill>
                <a:latin typeface="+mn-lt"/>
                <a:ea typeface="+mn-ea"/>
                <a:cs typeface="+mn-cs"/>
              </a:rPr>
              <a:t>are not </a:t>
            </a:r>
            <a:r>
              <a:rPr lang="en-US" sz="1200" b="0" kern="1200" dirty="0">
                <a:solidFill>
                  <a:schemeClr val="tx1"/>
                </a:solidFill>
                <a:latin typeface="+mn-lt"/>
                <a:ea typeface="+mn-ea"/>
                <a:cs typeface="+mn-cs"/>
              </a:rPr>
              <a:t>case sensitive</a:t>
            </a:r>
            <a:r>
              <a:rPr lang="en-US" sz="1200" kern="1200" dirty="0">
                <a:solidFill>
                  <a:schemeClr val="tx1"/>
                </a:solidFill>
                <a:latin typeface="+mn-lt"/>
                <a:ea typeface="+mn-ea"/>
                <a:cs typeface="+mn-cs"/>
              </a:rPr>
              <a:t>. </a:t>
            </a:r>
            <a:r>
              <a:rPr lang="en-US" sz="1200" kern="1200" dirty="0">
                <a:solidFill>
                  <a:schemeClr val="tx1"/>
                </a:solidFill>
                <a:latin typeface="+mn-lt"/>
                <a:ea typeface="+mn-ea"/>
                <a:cs typeface="Arial" pitchFamily="34" charset="0"/>
              </a:rPr>
              <a:t>If you ever</a:t>
            </a:r>
            <a:r>
              <a:rPr lang="en-US" sz="1200" kern="1200" baseline="0" dirty="0">
                <a:solidFill>
                  <a:schemeClr val="tx1"/>
                </a:solidFill>
                <a:latin typeface="+mn-lt"/>
                <a:ea typeface="+mn-ea"/>
                <a:cs typeface="Arial" pitchFamily="34" charset="0"/>
              </a:rPr>
              <a:t> want </a:t>
            </a:r>
            <a:r>
              <a:rPr lang="en-US" sz="1200" kern="1200" dirty="0">
                <a:solidFill>
                  <a:schemeClr val="tx1"/>
                </a:solidFill>
                <a:latin typeface="+mn-lt"/>
                <a:ea typeface="+mn-ea"/>
                <a:cs typeface="Arial" pitchFamily="34" charset="0"/>
              </a:rPr>
              <a:t>to change your answers to these questions, you can easily do that by clicking on the </a:t>
            </a:r>
            <a:r>
              <a:rPr lang="en-US" sz="1200" b="1" kern="1200" dirty="0">
                <a:solidFill>
                  <a:schemeClr val="tx1"/>
                </a:solidFill>
                <a:latin typeface="+mn-lt"/>
                <a:ea typeface="+mn-ea"/>
                <a:cs typeface="Arial" pitchFamily="34" charset="0"/>
              </a:rPr>
              <a:t>My Profile </a:t>
            </a:r>
            <a:r>
              <a:rPr lang="en-US" sz="1200" kern="1200" dirty="0">
                <a:solidFill>
                  <a:schemeClr val="tx1"/>
                </a:solidFill>
                <a:latin typeface="+mn-lt"/>
                <a:ea typeface="+mn-ea"/>
                <a:cs typeface="Arial" pitchFamily="34" charset="0"/>
              </a:rPr>
              <a:t>icon located on the upper</a:t>
            </a:r>
            <a:r>
              <a:rPr lang="en-US" sz="1200" kern="1200" baseline="0" dirty="0">
                <a:solidFill>
                  <a:schemeClr val="tx1"/>
                </a:solidFill>
                <a:latin typeface="+mn-lt"/>
                <a:ea typeface="+mn-ea"/>
                <a:cs typeface="Arial" pitchFamily="34" charset="0"/>
              </a:rPr>
              <a:t> right hand of the Home Screen. We will review that shortly.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When going</a:t>
            </a:r>
            <a:r>
              <a:rPr lang="en-US" sz="1200" kern="1200" baseline="0" dirty="0">
                <a:solidFill>
                  <a:schemeClr val="tx1"/>
                </a:solidFill>
                <a:latin typeface="+mn-lt"/>
                <a:ea typeface="+mn-ea"/>
                <a:cs typeface="+mn-cs"/>
              </a:rPr>
              <a:t> through the </a:t>
            </a:r>
            <a:r>
              <a:rPr lang="en-US" sz="1200" b="1" kern="1200" baseline="0" dirty="0">
                <a:solidFill>
                  <a:schemeClr val="tx1"/>
                </a:solidFill>
                <a:latin typeface="+mn-lt"/>
                <a:ea typeface="+mn-ea"/>
                <a:cs typeface="+mn-cs"/>
              </a:rPr>
              <a:t>Forgot your Password </a:t>
            </a:r>
            <a:r>
              <a:rPr lang="en-US" sz="1200" b="0" kern="1200" baseline="0" dirty="0">
                <a:solidFill>
                  <a:schemeClr val="tx1"/>
                </a:solidFill>
                <a:latin typeface="+mn-lt"/>
                <a:ea typeface="+mn-ea"/>
                <a:cs typeface="+mn-cs"/>
              </a:rPr>
              <a:t>process, </a:t>
            </a:r>
            <a:r>
              <a:rPr lang="en-US" sz="1200" kern="1200" dirty="0">
                <a:solidFill>
                  <a:schemeClr val="tx1"/>
                </a:solidFill>
                <a:latin typeface="+mn-lt"/>
                <a:ea typeface="+mn-ea"/>
                <a:cs typeface="+mn-cs"/>
              </a:rPr>
              <a:t>you have to accurately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answer at least two of your security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questions. If you are successful, you will then be sent, via email, a temporary p</a:t>
            </a:r>
            <a:r>
              <a:rPr lang="en-US" sz="1200" kern="1200" baseline="0" dirty="0">
                <a:solidFill>
                  <a:schemeClr val="tx1"/>
                </a:solidFill>
                <a:latin typeface="+mn-lt"/>
                <a:ea typeface="+mn-ea"/>
                <a:cs typeface="+mn-cs"/>
              </a:rPr>
              <a:t>assword to log into PaymentNet. </a:t>
            </a:r>
            <a:r>
              <a:rPr lang="en-US" sz="1200" kern="1200" dirty="0">
                <a:solidFill>
                  <a:schemeClr val="tx1"/>
                </a:solidFill>
                <a:latin typeface="+mn-lt"/>
                <a:ea typeface="+mn-ea"/>
                <a:cs typeface="+mn-cs"/>
              </a:rPr>
              <a:t>If you cannot answer two of the security questions correctly, then you</a:t>
            </a:r>
            <a:r>
              <a:rPr lang="en-US" sz="1200" kern="1200" baseline="0" dirty="0">
                <a:solidFill>
                  <a:schemeClr val="tx1"/>
                </a:solidFill>
                <a:latin typeface="+mn-lt"/>
                <a:ea typeface="+mn-ea"/>
                <a:cs typeface="+mn-cs"/>
              </a:rPr>
              <a:t> will </a:t>
            </a:r>
            <a:r>
              <a:rPr lang="en-US" sz="1200" kern="1200" dirty="0">
                <a:solidFill>
                  <a:schemeClr val="tx1"/>
                </a:solidFill>
                <a:latin typeface="+mn-lt"/>
                <a:ea typeface="+mn-ea"/>
                <a:cs typeface="+mn-cs"/>
              </a:rPr>
              <a:t>need to contact your Program Administrator to have them reset your password manually.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Note that after you’ve been set up the first time, this</a:t>
            </a:r>
            <a:r>
              <a:rPr lang="en-US" sz="1200" kern="1200" baseline="0" dirty="0">
                <a:solidFill>
                  <a:schemeClr val="tx1"/>
                </a:solidFill>
                <a:latin typeface="+mn-lt"/>
                <a:ea typeface="+mn-ea"/>
                <a:cs typeface="+mn-cs"/>
              </a:rPr>
              <a:t> screen will never trigger again</a:t>
            </a:r>
            <a:r>
              <a:rPr lang="en-US" sz="1200" kern="1200" dirty="0">
                <a:solidFill>
                  <a:schemeClr val="tx1"/>
                </a:solidFill>
                <a:latin typeface="+mn-lt"/>
                <a:ea typeface="+mn-ea"/>
                <a:cs typeface="+mn-cs"/>
              </a:rPr>
              <a:t>.</a:t>
            </a:r>
          </a:p>
          <a:p>
            <a:pPr>
              <a:lnSpc>
                <a:spcPct val="100000"/>
              </a:lnSpc>
            </a:pPr>
            <a:endParaRPr lang="en-US"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16</a:t>
            </a:fld>
            <a:endParaRPr lang="en-US" dirty="0"/>
          </a:p>
        </p:txBody>
      </p:sp>
    </p:spTree>
    <p:extLst>
      <p:ext uri="{BB962C8B-B14F-4D97-AF65-F5344CB8AC3E}">
        <p14:creationId xmlns:p14="http://schemas.microsoft.com/office/powerpoint/2010/main" val="329207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latin typeface="+mn-lt"/>
                <a:ea typeface="+mn-ea"/>
                <a:cs typeface="+mn-cs"/>
              </a:rPr>
              <a:t>Step three is </a:t>
            </a:r>
            <a:r>
              <a:rPr lang="en-US" sz="1200" b="1" kern="1200" dirty="0">
                <a:solidFill>
                  <a:schemeClr val="tx1"/>
                </a:solidFill>
                <a:latin typeface="+mn-lt"/>
                <a:ea typeface="+mn-ea"/>
                <a:cs typeface="+mn-cs"/>
              </a:rPr>
              <a:t>Register</a:t>
            </a:r>
            <a:r>
              <a:rPr lang="en-US" sz="1200" b="1" kern="1200" baseline="0" dirty="0">
                <a:solidFill>
                  <a:schemeClr val="tx1"/>
                </a:solidFill>
                <a:latin typeface="+mn-lt"/>
                <a:ea typeface="+mn-ea"/>
                <a:cs typeface="+mn-cs"/>
              </a:rPr>
              <a:t> Computer</a:t>
            </a:r>
            <a:r>
              <a:rPr lang="en-US" sz="1200" b="0" kern="1200" baseline="0" dirty="0">
                <a:solidFill>
                  <a:schemeClr val="tx1"/>
                </a:solidFill>
                <a:latin typeface="+mn-lt"/>
                <a:ea typeface="+mn-ea"/>
                <a:cs typeface="+mn-cs"/>
              </a:rPr>
              <a:t>. As a first time user, your computer will automatically be registered to your user ID. At this point just click on </a:t>
            </a:r>
            <a:r>
              <a:rPr lang="en-US" sz="1200" b="1" kern="1200" baseline="0" dirty="0">
                <a:solidFill>
                  <a:schemeClr val="tx1"/>
                </a:solidFill>
                <a:latin typeface="+mn-lt"/>
                <a:ea typeface="+mn-ea"/>
                <a:cs typeface="+mn-cs"/>
              </a:rPr>
              <a:t>Next </a:t>
            </a:r>
            <a:r>
              <a:rPr lang="en-US" sz="1200" b="0" kern="1200" baseline="0" dirty="0">
                <a:solidFill>
                  <a:schemeClr val="tx1"/>
                </a:solidFill>
                <a:latin typeface="+mn-lt"/>
                <a:ea typeface="+mn-ea"/>
                <a:cs typeface="+mn-cs"/>
              </a:rPr>
              <a:t>to complete the process.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Go to the next slide to see an example of manually registering your computer.</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17</a:t>
            </a:fld>
            <a:endParaRPr lang="en-US" dirty="0"/>
          </a:p>
        </p:txBody>
      </p:sp>
    </p:spTree>
    <p:extLst>
      <p:ext uri="{BB962C8B-B14F-4D97-AF65-F5344CB8AC3E}">
        <p14:creationId xmlns:p14="http://schemas.microsoft.com/office/powerpoint/2010/main" val="343856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mn-lt"/>
                <a:ea typeface="+mn-ea"/>
                <a:cs typeface="+mn-cs"/>
              </a:rPr>
              <a:t>If on a subsequent visit to PaymentNet, you are logging in with an unregistered computer, you will be guided through a quick registration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order to register your computer, you need to request an </a:t>
            </a:r>
            <a:r>
              <a:rPr lang="en-US" sz="1200" b="1" kern="1200" baseline="0" dirty="0">
                <a:solidFill>
                  <a:schemeClr val="tx1"/>
                </a:solidFill>
                <a:latin typeface="+mn-lt"/>
                <a:ea typeface="+mn-ea"/>
                <a:cs typeface="+mn-cs"/>
              </a:rPr>
              <a:t>Access Code</a:t>
            </a:r>
            <a:r>
              <a:rPr lang="en-US" sz="1200" b="0" kern="1200" baseline="0" dirty="0">
                <a:solidFill>
                  <a:schemeClr val="tx1"/>
                </a:solidFill>
                <a:latin typeface="+mn-lt"/>
                <a:ea typeface="+mn-ea"/>
                <a:cs typeface="+mn-cs"/>
              </a:rPr>
              <a:t> by clicking on</a:t>
            </a:r>
            <a:r>
              <a:rPr lang="en-US" sz="1200" b="1" kern="1200" baseline="0" dirty="0">
                <a:solidFill>
                  <a:schemeClr val="tx1"/>
                </a:solidFill>
                <a:latin typeface="+mn-lt"/>
                <a:ea typeface="+mn-ea"/>
                <a:cs typeface="+mn-cs"/>
              </a:rPr>
              <a:t> Get Access Code.</a:t>
            </a:r>
            <a:r>
              <a:rPr lang="en-US" sz="1200" b="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Access Code</a:t>
            </a:r>
            <a:r>
              <a:rPr lang="en-US" sz="1200" b="0" kern="1200" baseline="0" dirty="0">
                <a:solidFill>
                  <a:schemeClr val="tx1"/>
                </a:solidFill>
                <a:latin typeface="+mn-lt"/>
                <a:ea typeface="+mn-ea"/>
                <a:cs typeface="+mn-cs"/>
              </a:rPr>
              <a:t> will be sent to the email that is on file in PaymentNet.</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18</a:t>
            </a:fld>
            <a:endParaRPr lang="en-US" dirty="0"/>
          </a:p>
        </p:txBody>
      </p:sp>
    </p:spTree>
    <p:extLst>
      <p:ext uri="{BB962C8B-B14F-4D97-AF65-F5344CB8AC3E}">
        <p14:creationId xmlns:p14="http://schemas.microsoft.com/office/powerpoint/2010/main" val="122813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Access Code </a:t>
            </a:r>
            <a:r>
              <a:rPr lang="en-US" sz="1200" b="0" kern="1200" baseline="0" dirty="0">
                <a:solidFill>
                  <a:schemeClr val="tx1"/>
                </a:solidFill>
                <a:latin typeface="+mn-lt"/>
                <a:ea typeface="+mn-ea"/>
                <a:cs typeface="+mn-cs"/>
              </a:rPr>
              <a:t>you receive will be entered in the </a:t>
            </a:r>
            <a:r>
              <a:rPr lang="en-US" sz="1200" b="1" kern="1200" baseline="0" dirty="0">
                <a:solidFill>
                  <a:schemeClr val="tx1"/>
                </a:solidFill>
                <a:latin typeface="+mn-lt"/>
                <a:ea typeface="+mn-ea"/>
                <a:cs typeface="+mn-cs"/>
              </a:rPr>
              <a:t>Access Code </a:t>
            </a:r>
            <a:r>
              <a:rPr lang="en-US" sz="1200" b="0" kern="1200" baseline="0" dirty="0">
                <a:solidFill>
                  <a:schemeClr val="tx1"/>
                </a:solidFill>
                <a:latin typeface="+mn-lt"/>
                <a:ea typeface="+mn-ea"/>
                <a:cs typeface="+mn-cs"/>
              </a:rPr>
              <a:t>field.  You will also enter your password in the </a:t>
            </a:r>
            <a:r>
              <a:rPr lang="en-US" sz="1200" b="1" kern="1200" baseline="0" dirty="0">
                <a:solidFill>
                  <a:schemeClr val="tx1"/>
                </a:solidFill>
                <a:latin typeface="+mn-lt"/>
                <a:ea typeface="+mn-ea"/>
                <a:cs typeface="+mn-cs"/>
              </a:rPr>
              <a:t>Password </a:t>
            </a:r>
            <a:r>
              <a:rPr lang="en-US" sz="1200" b="0" kern="1200" baseline="0" dirty="0">
                <a:solidFill>
                  <a:schemeClr val="tx1"/>
                </a:solidFill>
                <a:latin typeface="+mn-lt"/>
                <a:ea typeface="+mn-ea"/>
                <a:cs typeface="+mn-cs"/>
              </a:rPr>
              <a:t>field. If you are unsure as to which email your </a:t>
            </a:r>
            <a:r>
              <a:rPr lang="en-US" sz="1200" b="1" kern="1200" baseline="0" dirty="0">
                <a:solidFill>
                  <a:schemeClr val="tx1"/>
                </a:solidFill>
                <a:latin typeface="+mn-lt"/>
                <a:ea typeface="+mn-ea"/>
                <a:cs typeface="+mn-cs"/>
              </a:rPr>
              <a:t>Access Code</a:t>
            </a:r>
            <a:r>
              <a:rPr lang="en-US" sz="1200" b="0" kern="1200" baseline="0" dirty="0">
                <a:solidFill>
                  <a:schemeClr val="tx1"/>
                </a:solidFill>
                <a:latin typeface="+mn-lt"/>
                <a:ea typeface="+mn-ea"/>
                <a:cs typeface="+mn-cs"/>
              </a:rPr>
              <a:t> was sent to, you can look above the </a:t>
            </a:r>
            <a:r>
              <a:rPr lang="en-US" sz="1200" b="1" kern="1200" baseline="0" dirty="0">
                <a:solidFill>
                  <a:schemeClr val="tx1"/>
                </a:solidFill>
                <a:latin typeface="+mn-lt"/>
                <a:ea typeface="+mn-ea"/>
                <a:cs typeface="+mn-cs"/>
              </a:rPr>
              <a:t>Access Code </a:t>
            </a:r>
            <a:r>
              <a:rPr lang="en-US" sz="1200" b="0" kern="1200" baseline="0" dirty="0">
                <a:solidFill>
                  <a:schemeClr val="tx1"/>
                </a:solidFill>
                <a:latin typeface="+mn-lt"/>
                <a:ea typeface="+mn-ea"/>
                <a:cs typeface="+mn-cs"/>
              </a:rPr>
              <a:t>field where you will see the first and last letter of the email used.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You will then need to choose one of the Registration Options located on the bottom left.  Once you have chosen one, click </a:t>
            </a:r>
            <a:r>
              <a:rPr lang="en-US" sz="1200" b="1" kern="1200" baseline="0" dirty="0">
                <a:solidFill>
                  <a:schemeClr val="tx1"/>
                </a:solidFill>
                <a:latin typeface="+mn-lt"/>
                <a:ea typeface="+mn-ea"/>
                <a:cs typeface="+mn-cs"/>
              </a:rPr>
              <a:t>Next </a:t>
            </a:r>
            <a:r>
              <a:rPr lang="en-US" sz="1200" b="0" kern="1200" baseline="0" dirty="0">
                <a:solidFill>
                  <a:schemeClr val="tx1"/>
                </a:solidFill>
                <a:latin typeface="+mn-lt"/>
                <a:ea typeface="+mn-ea"/>
                <a:cs typeface="+mn-cs"/>
              </a:rPr>
              <a:t>to complete the registration.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Certain common events may also cause you to reregister your computer.  They include:</a:t>
            </a:r>
          </a:p>
          <a:p>
            <a:r>
              <a:rPr lang="en-US" sz="1200" b="0" kern="1200" baseline="0" dirty="0">
                <a:solidFill>
                  <a:schemeClr val="tx1"/>
                </a:solidFill>
                <a:latin typeface="+mn-lt"/>
                <a:ea typeface="+mn-ea"/>
                <a:cs typeface="+mn-cs"/>
              </a:rPr>
              <a:t>Using a different Internet browser</a:t>
            </a:r>
          </a:p>
          <a:p>
            <a:r>
              <a:rPr lang="en-US" sz="1200" b="0" kern="1200" baseline="0" dirty="0">
                <a:solidFill>
                  <a:schemeClr val="tx1"/>
                </a:solidFill>
                <a:latin typeface="+mn-lt"/>
                <a:ea typeface="+mn-ea"/>
                <a:cs typeface="+mn-cs"/>
              </a:rPr>
              <a:t>Clearing the browser cookies, cache, or temporary files</a:t>
            </a:r>
          </a:p>
          <a:p>
            <a:r>
              <a:rPr lang="en-US" sz="1200" b="0" kern="1200" baseline="0" dirty="0">
                <a:solidFill>
                  <a:schemeClr val="tx1"/>
                </a:solidFill>
                <a:latin typeface="+mn-lt"/>
                <a:ea typeface="+mn-ea"/>
                <a:cs typeface="+mn-cs"/>
              </a:rPr>
              <a:t>Software or hardware profile changes</a:t>
            </a:r>
          </a:p>
          <a:p>
            <a:endParaRPr lang="en-US"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that you have registered</a:t>
            </a:r>
            <a:r>
              <a:rPr lang="en-US" baseline="0" dirty="0"/>
              <a:t> your computer, let’s take a look at what happens when you launch PaymentNet.</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19</a:t>
            </a:fld>
            <a:endParaRPr lang="en-US" dirty="0"/>
          </a:p>
        </p:txBody>
      </p:sp>
    </p:spTree>
    <p:extLst>
      <p:ext uri="{BB962C8B-B14F-4D97-AF65-F5344CB8AC3E}">
        <p14:creationId xmlns:p14="http://schemas.microsoft.com/office/powerpoint/2010/main" val="35044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a:t>
            </a:fld>
            <a:endParaRPr lang="en-US" dirty="0"/>
          </a:p>
        </p:txBody>
      </p:sp>
      <p:sp>
        <p:nvSpPr>
          <p:cNvPr id="5" name="Notes Placeholder 4"/>
          <p:cNvSpPr>
            <a:spLocks noGrp="1"/>
          </p:cNvSpPr>
          <p:nvPr>
            <p:ph type="body" sz="quarter" idx="11"/>
          </p:nvPr>
        </p:nvSpPr>
        <p:spPr/>
        <p:txBody>
          <a:bodyPr>
            <a:normAutofit/>
          </a:bodyPr>
          <a:lstStyle/>
          <a:p>
            <a:r>
              <a:rPr lang="en-US" b="1" dirty="0"/>
              <a:t>Disclaimer Slide </a:t>
            </a:r>
          </a:p>
          <a:p>
            <a:endParaRPr lang="en-US" baseline="0" dirty="0"/>
          </a:p>
          <a:p>
            <a:r>
              <a:rPr lang="en-US" baseline="0" dirty="0"/>
              <a:t>As this presentation is the property of JPM Chase, we ask that it be used with the intent in which it was developed.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This slide outlines the confidentiality statement associated with this training content.</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Materials</a:t>
            </a:r>
            <a:r>
              <a:rPr lang="en-US" sz="1200" kern="1200" baseline="0" dirty="0">
                <a:solidFill>
                  <a:schemeClr val="tx1"/>
                </a:solidFill>
                <a:latin typeface="+mn-lt"/>
                <a:ea typeface="+mn-ea"/>
                <a:cs typeface="+mn-cs"/>
              </a:rPr>
              <a:t> presented are considered </a:t>
            </a:r>
            <a:r>
              <a:rPr lang="en-US" sz="1200" kern="1200" dirty="0">
                <a:solidFill>
                  <a:schemeClr val="tx1"/>
                </a:solidFill>
                <a:latin typeface="+mn-lt"/>
                <a:ea typeface="+mn-ea"/>
                <a:cs typeface="+mn-cs"/>
              </a:rPr>
              <a:t>proprietary and confidential information related to PaymentNet, and we ask that you consider that when you’re deciding what to share with others within your organization.</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Please note that our intention is </a:t>
            </a:r>
            <a:r>
              <a:rPr lang="en-US" sz="1200" u="sng" kern="1200" dirty="0">
                <a:solidFill>
                  <a:schemeClr val="tx1"/>
                </a:solidFill>
                <a:latin typeface="+mn-lt"/>
                <a:ea typeface="+mn-ea"/>
                <a:cs typeface="+mn-cs"/>
              </a:rPr>
              <a:t>not</a:t>
            </a:r>
            <a:r>
              <a:rPr lang="en-US" sz="1200" kern="1200" dirty="0">
                <a:solidFill>
                  <a:schemeClr val="tx1"/>
                </a:solidFill>
                <a:latin typeface="+mn-lt"/>
                <a:ea typeface="+mn-ea"/>
                <a:cs typeface="+mn-cs"/>
              </a:rPr>
              <a:t> to limit the critical information that you share. Share what you need to with whoever needs to the information in your organization.</a:t>
            </a:r>
          </a:p>
          <a:p>
            <a:endParaRPr lang="en-US" dirty="0"/>
          </a:p>
        </p:txBody>
      </p:sp>
    </p:spTree>
    <p:extLst>
      <p:ext uri="{BB962C8B-B14F-4D97-AF65-F5344CB8AC3E}">
        <p14:creationId xmlns:p14="http://schemas.microsoft.com/office/powerpoint/2010/main" val="255293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Welcome Screen,</a:t>
            </a:r>
            <a:r>
              <a:rPr lang="en-US" dirty="0"/>
              <a:t> which is your Home Page, is launched after each successful log</a:t>
            </a:r>
            <a:r>
              <a:rPr lang="en-US" baseline="0" dirty="0"/>
              <a:t> on</a:t>
            </a:r>
            <a:r>
              <a:rPr lang="en-US" dirty="0"/>
              <a:t>. It is an enhanced screen which provides the Cardholder with immediate</a:t>
            </a:r>
            <a:r>
              <a:rPr lang="en-US" baseline="0" dirty="0"/>
              <a:t> </a:t>
            </a:r>
            <a:r>
              <a:rPr lang="en-US" dirty="0"/>
              <a:t>valuable information. Remember,</a:t>
            </a:r>
            <a:r>
              <a:rPr lang="en-US" baseline="0" dirty="0"/>
              <a:t> this is one of the new features we briefly discussed.</a:t>
            </a:r>
            <a:endParaRPr lang="en-US" dirty="0"/>
          </a:p>
          <a:p>
            <a:endParaRPr lang="en-US" dirty="0"/>
          </a:p>
          <a:p>
            <a:r>
              <a:rPr lang="en-US" dirty="0"/>
              <a:t>Let’s take a look at your new Home Page. </a:t>
            </a:r>
          </a:p>
          <a:p>
            <a:endParaRPr lang="en-US" dirty="0"/>
          </a:p>
          <a:p>
            <a:endParaRPr lang="en-US" sz="11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20</a:t>
            </a:fld>
            <a:endParaRPr lang="en-US" dirty="0"/>
          </a:p>
        </p:txBody>
      </p:sp>
    </p:spTree>
    <p:extLst>
      <p:ext uri="{BB962C8B-B14F-4D97-AF65-F5344CB8AC3E}">
        <p14:creationId xmlns:p14="http://schemas.microsoft.com/office/powerpoint/2010/main" val="30580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a:t>
            </a:r>
            <a:r>
              <a:rPr lang="en-US" b="1" dirty="0"/>
              <a:t>Welcome Screen</a:t>
            </a:r>
            <a:r>
              <a:rPr lang="en-US" dirty="0"/>
              <a:t> populates as your Home page whenever you click</a:t>
            </a:r>
            <a:r>
              <a:rPr lang="en-US" baseline="0" dirty="0"/>
              <a:t> on the Home Icon found at the top right of the page (the icon looks like a little house)</a:t>
            </a:r>
            <a:r>
              <a:rPr lang="en-US" dirty="0"/>
              <a:t>. </a:t>
            </a:r>
          </a:p>
          <a:p>
            <a:endParaRPr lang="en-US" dirty="0"/>
          </a:p>
          <a:p>
            <a:r>
              <a:rPr lang="en-US" dirty="0"/>
              <a:t>There are some new features that you will want to become very familiar with: </a:t>
            </a:r>
          </a:p>
          <a:p>
            <a:endParaRPr lang="en-US" sz="1100" dirty="0"/>
          </a:p>
          <a:p>
            <a:pPr marL="463550" lvl="1" indent="-6350">
              <a:buFont typeface="+mj-lt"/>
              <a:buNone/>
            </a:pPr>
            <a:r>
              <a:rPr lang="en-US" b="1" dirty="0"/>
              <a:t>Messages</a:t>
            </a:r>
            <a:r>
              <a:rPr lang="en-US" dirty="0"/>
              <a:t> - This is where any messages from either your Program Administrator or JP Morgan will be displayed.  An example message is shown above ‘Welcome</a:t>
            </a:r>
            <a:r>
              <a:rPr lang="en-US" baseline="0" dirty="0"/>
              <a:t> to Cardholder Task Training!’ </a:t>
            </a:r>
            <a:endParaRPr lang="en-US" dirty="0"/>
          </a:p>
          <a:p>
            <a:pPr marL="685800" lvl="1" indent="-228600">
              <a:buFont typeface="+mj-lt"/>
              <a:buNone/>
            </a:pPr>
            <a:endParaRPr lang="en-US" sz="1100" dirty="0"/>
          </a:p>
          <a:p>
            <a:pPr marL="463550" lvl="1" indent="-6350">
              <a:buFont typeface="+mj-lt"/>
              <a:buNone/>
            </a:pPr>
            <a:r>
              <a:rPr lang="en-US" b="1" dirty="0"/>
              <a:t>Items Awaiting Your Action</a:t>
            </a:r>
            <a:r>
              <a:rPr lang="en-US" dirty="0"/>
              <a:t> – This provides you with </a:t>
            </a:r>
            <a:r>
              <a:rPr lang="en-US" baseline="0" dirty="0"/>
              <a:t>immediate awareness about </a:t>
            </a:r>
            <a:r>
              <a:rPr lang="en-US" dirty="0"/>
              <a:t>key actions you need to take care of such as transactions for you to review, and access to files that are now available for you to download.</a:t>
            </a:r>
          </a:p>
          <a:p>
            <a:pPr marL="685800" lvl="1" indent="-228600">
              <a:buFont typeface="+mj-lt"/>
              <a:buNone/>
            </a:pPr>
            <a:endParaRPr lang="en-US" sz="1100" dirty="0"/>
          </a:p>
          <a:p>
            <a:pPr marL="685800" lvl="1" indent="-228600">
              <a:buFont typeface="+mj-lt"/>
              <a:buNone/>
            </a:pPr>
            <a:r>
              <a:rPr lang="en-US" b="1" dirty="0"/>
              <a:t>Icons</a:t>
            </a:r>
            <a:r>
              <a:rPr lang="en-US" dirty="0"/>
              <a:t> (Upper Right Corner)</a:t>
            </a:r>
            <a:endParaRPr lang="en-US" sz="1100" dirty="0"/>
          </a:p>
          <a:p>
            <a:pPr marL="1143000" lvl="2" indent="-228600">
              <a:buFont typeface="+mj-lt"/>
              <a:buAutoNum type="alphaLcParenR"/>
            </a:pPr>
            <a:r>
              <a:rPr lang="en-US" b="1" dirty="0"/>
              <a:t>Home Page</a:t>
            </a:r>
            <a:r>
              <a:rPr lang="en-US" dirty="0"/>
              <a:t> – As we just said, clicking on this Icon at any time will bring you back to this </a:t>
            </a:r>
            <a:r>
              <a:rPr lang="en-US" b="1" dirty="0"/>
              <a:t>Welcome Screen</a:t>
            </a:r>
            <a:r>
              <a:rPr lang="en-US" dirty="0"/>
              <a:t>.</a:t>
            </a:r>
            <a:endParaRPr lang="en-US" sz="1100" dirty="0"/>
          </a:p>
          <a:p>
            <a:pPr marL="1143000" lvl="2" indent="-228600">
              <a:buFont typeface="+mj-lt"/>
              <a:buAutoNum type="alphaLcParenR"/>
            </a:pPr>
            <a:r>
              <a:rPr lang="en-US" b="1" dirty="0"/>
              <a:t>Contact Information</a:t>
            </a:r>
            <a:r>
              <a:rPr lang="en-US" dirty="0"/>
              <a:t> – This icon contains the name and number of the person(s) in our organization that will act as your point of contact regarding any questions with PaymentNet.</a:t>
            </a:r>
            <a:endParaRPr lang="en-US" sz="1100" dirty="0"/>
          </a:p>
          <a:p>
            <a:pPr marL="1143000" lvl="2" indent="-228600">
              <a:buFont typeface="+mj-lt"/>
              <a:buAutoNum type="alphaLcParenR"/>
            </a:pPr>
            <a:r>
              <a:rPr lang="en-US" b="1" dirty="0"/>
              <a:t>My Profile</a:t>
            </a:r>
            <a:r>
              <a:rPr lang="en-US" dirty="0"/>
              <a:t> – This icon allows you access to your personal settings which you will maintain the information on. We will review this in detail next.</a:t>
            </a:r>
            <a:endParaRPr lang="en-US" sz="1100" dirty="0"/>
          </a:p>
          <a:p>
            <a:pPr marL="1143000" lvl="2" indent="-228600">
              <a:buFont typeface="+mj-lt"/>
              <a:buAutoNum type="alphaLcParenR"/>
            </a:pPr>
            <a:r>
              <a:rPr lang="en-US" b="1" dirty="0"/>
              <a:t>Log Out </a:t>
            </a:r>
            <a:r>
              <a:rPr lang="en-US" dirty="0"/>
              <a:t>-  It is recommended that you always use this icon when logging out.</a:t>
            </a:r>
          </a:p>
          <a:p>
            <a:pPr marL="1143000" lvl="2" indent="-228600">
              <a:buFont typeface="+mj-lt"/>
              <a:buNone/>
            </a:pPr>
            <a:endParaRPr lang="en-US" sz="1100" dirty="0"/>
          </a:p>
          <a:p>
            <a:pPr marL="463550" lvl="1" indent="-6350">
              <a:buFont typeface="+mj-lt"/>
              <a:buNone/>
            </a:pPr>
            <a:r>
              <a:rPr lang="en-US" b="1" dirty="0"/>
              <a:t>Menu Bar</a:t>
            </a:r>
            <a:r>
              <a:rPr lang="en-US" dirty="0"/>
              <a:t> contains the Modules you will need to access to complete your tasks. In Legacy PaymentNet, many functions were accessed through one menu. All user actions are now accessed and grouped into several modules which may include:</a:t>
            </a:r>
            <a:endParaRPr lang="en-US" sz="1100" dirty="0"/>
          </a:p>
          <a:p>
            <a:pPr marL="1143000" lvl="2" indent="-228600">
              <a:buFont typeface="Arial" pitchFamily="34" charset="0"/>
              <a:buChar char="•"/>
            </a:pPr>
            <a:r>
              <a:rPr lang="en-US" b="1" dirty="0"/>
              <a:t>Transactions</a:t>
            </a:r>
            <a:endParaRPr lang="en-US" sz="1100" dirty="0"/>
          </a:p>
          <a:p>
            <a:pPr marL="1143000" lvl="2" indent="-228600">
              <a:buFont typeface="Arial" pitchFamily="34" charset="0"/>
              <a:buChar char="•"/>
            </a:pPr>
            <a:r>
              <a:rPr lang="en-US" b="1" dirty="0"/>
              <a:t>Reports</a:t>
            </a:r>
            <a:endParaRPr lang="en-US" sz="1100" dirty="0"/>
          </a:p>
          <a:p>
            <a:pPr marL="1143000" lvl="2" indent="-228600">
              <a:buFont typeface="Arial" pitchFamily="34" charset="0"/>
              <a:buChar char="•"/>
            </a:pPr>
            <a:r>
              <a:rPr lang="en-US" b="1" dirty="0"/>
              <a:t>Payments</a:t>
            </a:r>
            <a:r>
              <a:rPr lang="en-US" dirty="0"/>
              <a:t>  (if applicable)</a:t>
            </a:r>
            <a:endParaRPr lang="en-US" sz="1100" dirty="0"/>
          </a:p>
          <a:p>
            <a:pPr marL="1143000" lvl="2" indent="-228600">
              <a:buFont typeface="Arial" pitchFamily="34" charset="0"/>
              <a:buChar char="•"/>
            </a:pPr>
            <a:r>
              <a:rPr lang="en-US" b="1" dirty="0"/>
              <a:t>Help</a:t>
            </a:r>
            <a:endParaRPr lang="en-US" sz="1100" dirty="0"/>
          </a:p>
          <a:p>
            <a:r>
              <a:rPr lang="en-US" dirty="0"/>
              <a:t> </a:t>
            </a:r>
            <a:endParaRPr lang="en-US" sz="1100" dirty="0"/>
          </a:p>
          <a:p>
            <a:r>
              <a:rPr lang="en-US" dirty="0"/>
              <a:t>Let us begin by reviewing the </a:t>
            </a:r>
            <a:r>
              <a:rPr lang="en-US" b="1" dirty="0"/>
              <a:t>My Profile</a:t>
            </a:r>
            <a:r>
              <a:rPr lang="en-US" dirty="0"/>
              <a:t> Icon found on the upper right hand of the Menu bar. </a:t>
            </a:r>
            <a:endParaRPr lang="en-US" sz="1100" dirty="0"/>
          </a:p>
          <a:p>
            <a:pPr lvl="1"/>
            <a:endParaRPr lang="en-US" b="0" u="none" dirty="0">
              <a:latin typeface="Arial" pitchFamily="34" charset="0"/>
              <a:cs typeface="Arial" pitchFamily="34" charset="0"/>
            </a:endParaRPr>
          </a:p>
          <a:p>
            <a:pPr lvl="1"/>
            <a:endParaRPr lang="en-US" b="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21</a:t>
            </a:fld>
            <a:endParaRPr lang="en-US" dirty="0"/>
          </a:p>
        </p:txBody>
      </p:sp>
    </p:spTree>
    <p:extLst>
      <p:ext uri="{BB962C8B-B14F-4D97-AF65-F5344CB8AC3E}">
        <p14:creationId xmlns:p14="http://schemas.microsoft.com/office/powerpoint/2010/main" val="3124040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My Profile</a:t>
            </a:r>
            <a:r>
              <a:rPr lang="en-US" dirty="0"/>
              <a:t> Icon is used to enter general information about yourself, your bank information (if applicable), and your screen view preferences and provides you with a view of each of your credit card accounts. </a:t>
            </a:r>
          </a:p>
          <a:p>
            <a:r>
              <a:rPr lang="en-US" dirty="0"/>
              <a:t> </a:t>
            </a:r>
          </a:p>
          <a:p>
            <a:r>
              <a:rPr lang="en-US" dirty="0"/>
              <a:t>The </a:t>
            </a:r>
            <a:r>
              <a:rPr lang="en-US" b="1" dirty="0"/>
              <a:t>My Profile</a:t>
            </a:r>
            <a:r>
              <a:rPr lang="en-US" dirty="0"/>
              <a:t> information displayed applies only to the logged in user. Changes made here will not be applied system-wide.</a:t>
            </a:r>
          </a:p>
          <a:p>
            <a:r>
              <a:rPr lang="en-US" dirty="0"/>
              <a:t> </a:t>
            </a:r>
          </a:p>
          <a:p>
            <a:r>
              <a:rPr lang="en-US" dirty="0"/>
              <a:t>Once you click on the </a:t>
            </a:r>
            <a:r>
              <a:rPr lang="en-US" b="1" dirty="0"/>
              <a:t>My Profile</a:t>
            </a:r>
            <a:r>
              <a:rPr lang="en-US" dirty="0"/>
              <a:t> Icon, you will notice four tabs that lead to screens that you will need to complete and keep updated. </a:t>
            </a:r>
          </a:p>
          <a:p>
            <a:r>
              <a:rPr lang="en-US" dirty="0"/>
              <a:t> </a:t>
            </a:r>
          </a:p>
          <a:p>
            <a:r>
              <a:rPr lang="en-US" dirty="0"/>
              <a:t>Let’s take a deeper look into each of the four tabs located within the </a:t>
            </a:r>
            <a:r>
              <a:rPr lang="en-US" b="1" dirty="0"/>
              <a:t>My Profile</a:t>
            </a:r>
            <a:r>
              <a:rPr lang="en-US" dirty="0"/>
              <a:t> Section.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22</a:t>
            </a:fld>
            <a:endParaRPr lang="en-US" dirty="0"/>
          </a:p>
        </p:txBody>
      </p:sp>
    </p:spTree>
    <p:extLst>
      <p:ext uri="{BB962C8B-B14F-4D97-AF65-F5344CB8AC3E}">
        <p14:creationId xmlns:p14="http://schemas.microsoft.com/office/powerpoint/2010/main" val="343985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sz="1200" kern="1200" dirty="0">
                <a:solidFill>
                  <a:schemeClr val="tx1"/>
                </a:solidFill>
                <a:latin typeface="+mn-lt"/>
                <a:ea typeface="+mn-ea"/>
                <a:cs typeface="Arial" pitchFamily="34" charset="0"/>
              </a:rPr>
              <a:t>The first tab is labeled </a:t>
            </a:r>
            <a:r>
              <a:rPr lang="en-US" sz="1200" b="1" kern="1200" dirty="0">
                <a:solidFill>
                  <a:schemeClr val="tx1"/>
                </a:solidFill>
                <a:latin typeface="+mn-lt"/>
                <a:ea typeface="+mn-ea"/>
                <a:cs typeface="Arial" pitchFamily="34" charset="0"/>
              </a:rPr>
              <a:t>General</a:t>
            </a:r>
            <a:r>
              <a:rPr lang="en-US" sz="1200" b="1" kern="1200" baseline="0" dirty="0">
                <a:solidFill>
                  <a:schemeClr val="tx1"/>
                </a:solidFill>
                <a:latin typeface="+mn-lt"/>
                <a:ea typeface="+mn-ea"/>
                <a:cs typeface="Arial" pitchFamily="34" charset="0"/>
              </a:rPr>
              <a:t> Information </a:t>
            </a:r>
            <a:r>
              <a:rPr lang="en-US" sz="1200" kern="1200" baseline="0" dirty="0">
                <a:solidFill>
                  <a:schemeClr val="tx1"/>
                </a:solidFill>
                <a:latin typeface="+mn-lt"/>
                <a:ea typeface="+mn-ea"/>
                <a:cs typeface="Arial" pitchFamily="34" charset="0"/>
              </a:rPr>
              <a:t>and allows you to complete the following tasks found on the right-hand side of this screen:</a:t>
            </a:r>
            <a:endParaRPr lang="en-US" sz="1200" kern="1200" dirty="0">
              <a:solidFill>
                <a:schemeClr val="tx1"/>
              </a:solidFill>
              <a:latin typeface="+mn-lt"/>
              <a:ea typeface="+mn-ea"/>
              <a:cs typeface="Arial" pitchFamily="34" charset="0"/>
            </a:endParaRPr>
          </a:p>
          <a:p>
            <a:pPr>
              <a:buFont typeface="Arial" pitchFamily="34" charset="0"/>
              <a:buChar char="•"/>
            </a:pPr>
            <a:endParaRPr lang="en-US" sz="1200" kern="1200" dirty="0">
              <a:solidFill>
                <a:schemeClr val="tx1"/>
              </a:solidFill>
              <a:latin typeface="+mn-lt"/>
              <a:ea typeface="+mn-ea"/>
              <a:cs typeface="Arial" pitchFamily="34" charset="0"/>
            </a:endParaRPr>
          </a:p>
          <a:p>
            <a:pPr lvl="1">
              <a:buFont typeface="Arial" pitchFamily="34" charset="0"/>
              <a:buChar char="•"/>
            </a:pPr>
            <a:r>
              <a:rPr lang="en-US" sz="1200" kern="1200" dirty="0">
                <a:solidFill>
                  <a:schemeClr val="tx1"/>
                </a:solidFill>
                <a:latin typeface="+mn-lt"/>
                <a:ea typeface="+mn-ea"/>
                <a:cs typeface="Arial" pitchFamily="34" charset="0"/>
              </a:rPr>
              <a:t>  </a:t>
            </a:r>
            <a:r>
              <a:rPr lang="en-US" sz="1200" b="1" kern="1200" dirty="0">
                <a:solidFill>
                  <a:schemeClr val="tx1"/>
                </a:solidFill>
                <a:latin typeface="+mn-lt"/>
                <a:ea typeface="+mn-ea"/>
                <a:cs typeface="Arial" pitchFamily="34" charset="0"/>
              </a:rPr>
              <a:t>Change Password</a:t>
            </a:r>
            <a:r>
              <a:rPr lang="en-US" sz="1200" b="1" kern="1200" baseline="0" dirty="0">
                <a:solidFill>
                  <a:schemeClr val="tx1"/>
                </a:solidFill>
                <a:latin typeface="+mn-lt"/>
                <a:ea typeface="+mn-ea"/>
                <a:cs typeface="Arial" pitchFamily="34" charset="0"/>
              </a:rPr>
              <a:t> </a:t>
            </a:r>
            <a:r>
              <a:rPr lang="en-US" sz="1200" kern="1200" dirty="0">
                <a:solidFill>
                  <a:schemeClr val="tx1"/>
                </a:solidFill>
                <a:latin typeface="+mn-lt"/>
                <a:ea typeface="+mn-ea"/>
                <a:cs typeface="Arial" pitchFamily="34" charset="0"/>
              </a:rPr>
              <a:t>– you</a:t>
            </a:r>
            <a:r>
              <a:rPr lang="en-US" sz="1200" kern="1200" baseline="0" dirty="0">
                <a:solidFill>
                  <a:schemeClr val="tx1"/>
                </a:solidFill>
                <a:latin typeface="+mn-lt"/>
                <a:ea typeface="+mn-ea"/>
                <a:cs typeface="Arial" pitchFamily="34" charset="0"/>
              </a:rPr>
              <a:t> can click here to change your password at any time.</a:t>
            </a:r>
            <a:endParaRPr lang="en-US" sz="1200" kern="1200" dirty="0">
              <a:solidFill>
                <a:schemeClr val="tx1"/>
              </a:solidFill>
              <a:latin typeface="+mn-lt"/>
              <a:ea typeface="+mn-ea"/>
              <a:cs typeface="Arial" pitchFamily="34" charset="0"/>
            </a:endParaRPr>
          </a:p>
          <a:p>
            <a:pPr lvl="1">
              <a:buFont typeface="Arial" pitchFamily="34" charset="0"/>
              <a:buChar char="•"/>
            </a:pPr>
            <a:r>
              <a:rPr lang="en-US" sz="1200" kern="1200" dirty="0">
                <a:solidFill>
                  <a:schemeClr val="tx1"/>
                </a:solidFill>
                <a:latin typeface="+mn-lt"/>
                <a:ea typeface="+mn-ea"/>
                <a:cs typeface="Arial" pitchFamily="34" charset="0"/>
              </a:rPr>
              <a:t>  </a:t>
            </a:r>
            <a:r>
              <a:rPr lang="en-US" sz="1200" b="1" kern="1200" dirty="0">
                <a:solidFill>
                  <a:schemeClr val="tx1"/>
                </a:solidFill>
                <a:latin typeface="+mn-lt"/>
                <a:ea typeface="+mn-ea"/>
                <a:cs typeface="Arial" pitchFamily="34" charset="0"/>
              </a:rPr>
              <a:t>Change Security Questions </a:t>
            </a:r>
            <a:r>
              <a:rPr lang="en-US" sz="1200" kern="1200" dirty="0">
                <a:solidFill>
                  <a:schemeClr val="tx1"/>
                </a:solidFill>
                <a:latin typeface="+mn-lt"/>
                <a:ea typeface="+mn-ea"/>
                <a:cs typeface="Arial" pitchFamily="34" charset="0"/>
              </a:rPr>
              <a:t>– this is where</a:t>
            </a:r>
            <a:r>
              <a:rPr lang="en-US" sz="1200" kern="1200" baseline="0" dirty="0">
                <a:solidFill>
                  <a:schemeClr val="tx1"/>
                </a:solidFill>
                <a:latin typeface="+mn-lt"/>
                <a:ea typeface="+mn-ea"/>
                <a:cs typeface="Arial" pitchFamily="34" charset="0"/>
              </a:rPr>
              <a:t> you would change your answers to any of the security questions you originally answered when setting up your password and computer for the first time. </a:t>
            </a:r>
          </a:p>
          <a:p>
            <a:endParaRPr lang="en-US" sz="1200" kern="1200" baseline="0" dirty="0">
              <a:solidFill>
                <a:schemeClr val="tx1"/>
              </a:solidFill>
              <a:latin typeface="+mn-lt"/>
              <a:ea typeface="+mn-ea"/>
              <a:cs typeface="Arial" pitchFamily="34" charset="0"/>
            </a:endParaRPr>
          </a:p>
          <a:p>
            <a:r>
              <a:rPr lang="en-US" sz="1200" kern="1200" baseline="0" dirty="0">
                <a:solidFill>
                  <a:schemeClr val="tx1"/>
                </a:solidFill>
                <a:latin typeface="+mn-lt"/>
                <a:ea typeface="+mn-ea"/>
                <a:cs typeface="Arial" pitchFamily="34" charset="0"/>
              </a:rPr>
              <a:t>Let’s move over to</a:t>
            </a:r>
            <a:r>
              <a:rPr lang="en-US" sz="1200" kern="1200" dirty="0">
                <a:solidFill>
                  <a:schemeClr val="tx1"/>
                </a:solidFill>
                <a:latin typeface="+mn-lt"/>
                <a:ea typeface="+mn-ea"/>
                <a:cs typeface="Arial" pitchFamily="34" charset="0"/>
              </a:rPr>
              <a:t> the left-side of this screen.</a:t>
            </a:r>
          </a:p>
          <a:p>
            <a:pPr>
              <a:lnSpc>
                <a:spcPct val="100000"/>
              </a:lnSpc>
            </a:pPr>
            <a:endParaRPr lang="en-US" b="1" dirty="0">
              <a:latin typeface="Arial" pitchFamily="34" charset="0"/>
              <a:cs typeface="Arial" pitchFamily="34" charset="0"/>
            </a:endParaRPr>
          </a:p>
          <a:p>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23</a:t>
            </a:fld>
            <a:endParaRPr lang="en-US" dirty="0"/>
          </a:p>
        </p:txBody>
      </p:sp>
    </p:spTree>
    <p:extLst>
      <p:ext uri="{BB962C8B-B14F-4D97-AF65-F5344CB8AC3E}">
        <p14:creationId xmlns:p14="http://schemas.microsoft.com/office/powerpoint/2010/main" val="84367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sz="1200" kern="1200" dirty="0">
                <a:solidFill>
                  <a:schemeClr val="tx1"/>
                </a:solidFill>
                <a:latin typeface="+mn-lt"/>
                <a:ea typeface="+mn-ea"/>
                <a:cs typeface="Arial" pitchFamily="34" charset="0"/>
              </a:rPr>
              <a:t>The first tab is labeled </a:t>
            </a:r>
            <a:r>
              <a:rPr lang="en-US" sz="1200" b="1" kern="1200" dirty="0">
                <a:solidFill>
                  <a:schemeClr val="tx1"/>
                </a:solidFill>
                <a:latin typeface="+mn-lt"/>
                <a:ea typeface="+mn-ea"/>
                <a:cs typeface="Arial" pitchFamily="34" charset="0"/>
              </a:rPr>
              <a:t>General</a:t>
            </a:r>
            <a:r>
              <a:rPr lang="en-US" sz="1200" b="1" kern="1200" baseline="0" dirty="0">
                <a:solidFill>
                  <a:schemeClr val="tx1"/>
                </a:solidFill>
                <a:latin typeface="+mn-lt"/>
                <a:ea typeface="+mn-ea"/>
                <a:cs typeface="Arial" pitchFamily="34" charset="0"/>
              </a:rPr>
              <a:t> Information </a:t>
            </a:r>
            <a:r>
              <a:rPr lang="en-US" sz="1200" kern="1200" baseline="0" dirty="0">
                <a:solidFill>
                  <a:schemeClr val="tx1"/>
                </a:solidFill>
                <a:latin typeface="+mn-lt"/>
                <a:ea typeface="+mn-ea"/>
                <a:cs typeface="Arial" pitchFamily="34" charset="0"/>
              </a:rPr>
              <a:t>and allows you to complete the following tasks found on the right-hand side of this screen:</a:t>
            </a:r>
            <a:endParaRPr lang="en-US" sz="1200" kern="1200" dirty="0">
              <a:solidFill>
                <a:schemeClr val="tx1"/>
              </a:solidFill>
              <a:latin typeface="+mn-lt"/>
              <a:ea typeface="+mn-ea"/>
              <a:cs typeface="Arial" pitchFamily="34" charset="0"/>
            </a:endParaRPr>
          </a:p>
          <a:p>
            <a:pPr>
              <a:buFont typeface="Arial" pitchFamily="34" charset="0"/>
              <a:buChar char="•"/>
            </a:pPr>
            <a:endParaRPr lang="en-US" sz="1200" kern="1200" dirty="0">
              <a:solidFill>
                <a:schemeClr val="tx1"/>
              </a:solidFill>
              <a:latin typeface="+mn-lt"/>
              <a:ea typeface="+mn-ea"/>
              <a:cs typeface="Arial" pitchFamily="34" charset="0"/>
            </a:endParaRPr>
          </a:p>
          <a:p>
            <a:pPr lvl="1">
              <a:buFont typeface="Arial" pitchFamily="34" charset="0"/>
              <a:buChar char="•"/>
            </a:pPr>
            <a:r>
              <a:rPr lang="en-US" sz="1200" kern="1200" dirty="0">
                <a:solidFill>
                  <a:schemeClr val="tx1"/>
                </a:solidFill>
                <a:latin typeface="+mn-lt"/>
                <a:ea typeface="+mn-ea"/>
                <a:cs typeface="Arial" pitchFamily="34" charset="0"/>
              </a:rPr>
              <a:t>  </a:t>
            </a:r>
            <a:r>
              <a:rPr lang="en-US" sz="1200" b="1" kern="1200" dirty="0">
                <a:solidFill>
                  <a:schemeClr val="tx1"/>
                </a:solidFill>
                <a:latin typeface="+mn-lt"/>
                <a:ea typeface="+mn-ea"/>
                <a:cs typeface="Arial" pitchFamily="34" charset="0"/>
              </a:rPr>
              <a:t>Change Password</a:t>
            </a:r>
            <a:r>
              <a:rPr lang="en-US" sz="1200" b="1" kern="1200" baseline="0" dirty="0">
                <a:solidFill>
                  <a:schemeClr val="tx1"/>
                </a:solidFill>
                <a:latin typeface="+mn-lt"/>
                <a:ea typeface="+mn-ea"/>
                <a:cs typeface="Arial" pitchFamily="34" charset="0"/>
              </a:rPr>
              <a:t> </a:t>
            </a:r>
            <a:r>
              <a:rPr lang="en-US" sz="1200" kern="1200" dirty="0">
                <a:solidFill>
                  <a:schemeClr val="tx1"/>
                </a:solidFill>
                <a:latin typeface="+mn-lt"/>
                <a:ea typeface="+mn-ea"/>
                <a:cs typeface="Arial" pitchFamily="34" charset="0"/>
              </a:rPr>
              <a:t>– you</a:t>
            </a:r>
            <a:r>
              <a:rPr lang="en-US" sz="1200" kern="1200" baseline="0" dirty="0">
                <a:solidFill>
                  <a:schemeClr val="tx1"/>
                </a:solidFill>
                <a:latin typeface="+mn-lt"/>
                <a:ea typeface="+mn-ea"/>
                <a:cs typeface="Arial" pitchFamily="34" charset="0"/>
              </a:rPr>
              <a:t> can click here to change your password at any time.</a:t>
            </a:r>
            <a:endParaRPr lang="en-US" sz="1200" kern="1200" dirty="0">
              <a:solidFill>
                <a:schemeClr val="tx1"/>
              </a:solidFill>
              <a:latin typeface="+mn-lt"/>
              <a:ea typeface="+mn-ea"/>
              <a:cs typeface="Arial" pitchFamily="34" charset="0"/>
            </a:endParaRPr>
          </a:p>
          <a:p>
            <a:pPr lvl="1">
              <a:buFont typeface="Arial" pitchFamily="34" charset="0"/>
              <a:buChar char="•"/>
            </a:pPr>
            <a:r>
              <a:rPr lang="en-US" sz="1200" kern="1200" dirty="0">
                <a:solidFill>
                  <a:schemeClr val="tx1"/>
                </a:solidFill>
                <a:latin typeface="+mn-lt"/>
                <a:ea typeface="+mn-ea"/>
                <a:cs typeface="Arial" pitchFamily="34" charset="0"/>
              </a:rPr>
              <a:t>  </a:t>
            </a:r>
            <a:r>
              <a:rPr lang="en-US" sz="1200" b="1" kern="1200" dirty="0">
                <a:solidFill>
                  <a:schemeClr val="tx1"/>
                </a:solidFill>
                <a:latin typeface="+mn-lt"/>
                <a:ea typeface="+mn-ea"/>
                <a:cs typeface="Arial" pitchFamily="34" charset="0"/>
              </a:rPr>
              <a:t>Change Security Questions </a:t>
            </a:r>
            <a:r>
              <a:rPr lang="en-US" sz="1200" kern="1200" dirty="0">
                <a:solidFill>
                  <a:schemeClr val="tx1"/>
                </a:solidFill>
                <a:latin typeface="+mn-lt"/>
                <a:ea typeface="+mn-ea"/>
                <a:cs typeface="Arial" pitchFamily="34" charset="0"/>
              </a:rPr>
              <a:t>– this is where</a:t>
            </a:r>
            <a:r>
              <a:rPr lang="en-US" sz="1200" kern="1200" baseline="0" dirty="0">
                <a:solidFill>
                  <a:schemeClr val="tx1"/>
                </a:solidFill>
                <a:latin typeface="+mn-lt"/>
                <a:ea typeface="+mn-ea"/>
                <a:cs typeface="Arial" pitchFamily="34" charset="0"/>
              </a:rPr>
              <a:t> you would change your answers to any of the security questions you originally answered when setting up your password and computer for the first time. </a:t>
            </a:r>
          </a:p>
          <a:p>
            <a:endParaRPr lang="en-US" sz="1200" kern="1200" baseline="0" dirty="0">
              <a:solidFill>
                <a:schemeClr val="tx1"/>
              </a:solidFill>
              <a:latin typeface="+mn-lt"/>
              <a:ea typeface="+mn-ea"/>
              <a:cs typeface="Arial" pitchFamily="34" charset="0"/>
            </a:endParaRPr>
          </a:p>
          <a:p>
            <a:r>
              <a:rPr lang="en-US" sz="1200" kern="1200" baseline="0" dirty="0">
                <a:solidFill>
                  <a:schemeClr val="tx1"/>
                </a:solidFill>
                <a:latin typeface="+mn-lt"/>
                <a:ea typeface="+mn-ea"/>
                <a:cs typeface="Arial" pitchFamily="34" charset="0"/>
              </a:rPr>
              <a:t>Let’s move over to</a:t>
            </a:r>
            <a:r>
              <a:rPr lang="en-US" sz="1200" kern="1200" dirty="0">
                <a:solidFill>
                  <a:schemeClr val="tx1"/>
                </a:solidFill>
                <a:latin typeface="+mn-lt"/>
                <a:ea typeface="+mn-ea"/>
                <a:cs typeface="Arial" pitchFamily="34" charset="0"/>
              </a:rPr>
              <a:t> the left-side of this screen.</a:t>
            </a:r>
          </a:p>
          <a:p>
            <a:pPr>
              <a:lnSpc>
                <a:spcPct val="100000"/>
              </a:lnSpc>
            </a:pPr>
            <a:endParaRPr lang="en-US" b="1" dirty="0">
              <a:latin typeface="Arial" pitchFamily="34" charset="0"/>
              <a:cs typeface="Arial" pitchFamily="34" charset="0"/>
            </a:endParaRPr>
          </a:p>
          <a:p>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24</a:t>
            </a:fld>
            <a:endParaRPr lang="en-US" dirty="0"/>
          </a:p>
        </p:txBody>
      </p:sp>
    </p:spTree>
    <p:extLst>
      <p:ext uri="{BB962C8B-B14F-4D97-AF65-F5344CB8AC3E}">
        <p14:creationId xmlns:p14="http://schemas.microsoft.com/office/powerpoint/2010/main" val="683728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Cardholder you will be familiar with the </a:t>
            </a:r>
            <a:r>
              <a:rPr lang="en-US" b="1" dirty="0"/>
              <a:t>Transaction List</a:t>
            </a:r>
            <a:r>
              <a:rPr lang="en-US" dirty="0"/>
              <a:t>. The updated platform is very similar to what you saw in Legacy.</a:t>
            </a:r>
          </a:p>
          <a:p>
            <a:r>
              <a:rPr lang="en-US" dirty="0"/>
              <a:t> </a:t>
            </a:r>
          </a:p>
          <a:p>
            <a:r>
              <a:rPr lang="en-US" dirty="0"/>
              <a:t>The </a:t>
            </a:r>
            <a:r>
              <a:rPr lang="en-US" b="1" dirty="0"/>
              <a:t>Screen Views</a:t>
            </a:r>
            <a:r>
              <a:rPr lang="en-US" dirty="0"/>
              <a:t> tab is where you will set your preferences for your </a:t>
            </a:r>
            <a:r>
              <a:rPr lang="en-US" b="1" dirty="0"/>
              <a:t>Transaction List</a:t>
            </a:r>
            <a:r>
              <a:rPr lang="en-US" dirty="0"/>
              <a:t>. This includes the option to configure and choose viewable columns, column order, and number of items to be displayed on the list screen.</a:t>
            </a:r>
          </a:p>
          <a:p>
            <a:r>
              <a:rPr lang="en-US" dirty="0"/>
              <a:t> </a:t>
            </a:r>
          </a:p>
          <a:p>
            <a:r>
              <a:rPr lang="en-US" dirty="0"/>
              <a:t>Note that if the word </a:t>
            </a:r>
            <a:r>
              <a:rPr lang="en-US" b="1" dirty="0"/>
              <a:t>Required</a:t>
            </a:r>
            <a:r>
              <a:rPr lang="en-US" dirty="0"/>
              <a:t> is listed after the column name, that item cannot be removed, however you can change the column order according to your viewing preference. </a:t>
            </a:r>
          </a:p>
          <a:p>
            <a:r>
              <a:rPr lang="en-US" dirty="0"/>
              <a:t> </a:t>
            </a:r>
          </a:p>
          <a:p>
            <a:r>
              <a:rPr lang="en-US" b="1" dirty="0"/>
              <a:t>REMEMBER</a:t>
            </a:r>
            <a:r>
              <a:rPr lang="en-US" dirty="0"/>
              <a:t>: Make sure to always click on </a:t>
            </a:r>
            <a:r>
              <a:rPr lang="en-US" b="1" dirty="0"/>
              <a:t>Save</a:t>
            </a:r>
            <a:r>
              <a:rPr lang="en-US" dirty="0"/>
              <a:t> whenever you change anything on any screen. A green confirmation message will appear after the </a:t>
            </a:r>
            <a:r>
              <a:rPr lang="en-US" b="1" dirty="0"/>
              <a:t>Save</a:t>
            </a:r>
            <a:r>
              <a:rPr lang="en-US" dirty="0"/>
              <a:t> button has been clicked if it has been successful. If not, a red-printed message will appear indicating where an error occurred.</a:t>
            </a:r>
          </a:p>
          <a:p>
            <a:r>
              <a:rPr lang="en-US" dirty="0"/>
              <a:t> </a:t>
            </a:r>
          </a:p>
          <a:p>
            <a:r>
              <a:rPr lang="en-US" dirty="0"/>
              <a:t>Let’s move to our last tab under the </a:t>
            </a:r>
            <a:r>
              <a:rPr lang="en-US" b="1" dirty="0"/>
              <a:t>My Profile</a:t>
            </a:r>
            <a:r>
              <a:rPr lang="en-US" dirty="0"/>
              <a:t> page entitled </a:t>
            </a:r>
            <a:r>
              <a:rPr lang="en-US" b="1" dirty="0"/>
              <a:t>Accounts</a:t>
            </a:r>
            <a:r>
              <a:rPr lang="en-US" dirty="0"/>
              <a:t>. </a:t>
            </a:r>
          </a:p>
          <a:p>
            <a:pPr lvl="0">
              <a:buFont typeface="Arial" pitchFamily="34" charset="0"/>
              <a:buNone/>
            </a:pPr>
            <a:endParaRPr lang="en-US" dirty="0"/>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25</a:t>
            </a:fld>
            <a:endParaRPr lang="en-US" dirty="0"/>
          </a:p>
        </p:txBody>
      </p:sp>
    </p:spTree>
    <p:extLst>
      <p:ext uri="{BB962C8B-B14F-4D97-AF65-F5344CB8AC3E}">
        <p14:creationId xmlns:p14="http://schemas.microsoft.com/office/powerpoint/2010/main" val="4122957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Accounts</a:t>
            </a:r>
            <a:r>
              <a:rPr lang="en-US" dirty="0"/>
              <a:t> tab lists all of the Credit Card Accounts that are associated with you. This screen gives you visibility to do the following at any time:</a:t>
            </a:r>
          </a:p>
          <a:p>
            <a:endParaRPr lang="en-US" dirty="0"/>
          </a:p>
          <a:p>
            <a:pPr lvl="1">
              <a:buFont typeface="Arial" pitchFamily="34" charset="0"/>
              <a:buChar char="•"/>
            </a:pPr>
            <a:r>
              <a:rPr lang="en-US" dirty="0"/>
              <a:t>  View Payments </a:t>
            </a:r>
          </a:p>
          <a:p>
            <a:pPr lvl="1">
              <a:buFont typeface="Arial" pitchFamily="34" charset="0"/>
              <a:buChar char="•"/>
            </a:pPr>
            <a:r>
              <a:rPr lang="en-US" dirty="0"/>
              <a:t>  View account details</a:t>
            </a:r>
          </a:p>
          <a:p>
            <a:pPr lvl="1">
              <a:buFont typeface="Arial" pitchFamily="34" charset="0"/>
              <a:buChar char="•"/>
            </a:pPr>
            <a:r>
              <a:rPr lang="en-US" dirty="0"/>
              <a:t>  Choose your</a:t>
            </a:r>
            <a:r>
              <a:rPr lang="en-US" baseline="0" dirty="0"/>
              <a:t> Default account if you have more than one</a:t>
            </a:r>
            <a:endParaRPr lang="en-US" dirty="0"/>
          </a:p>
          <a:p>
            <a:pPr lvl="1">
              <a:buFont typeface="Arial" pitchFamily="34" charset="0"/>
              <a:buChar char="•"/>
            </a:pPr>
            <a:r>
              <a:rPr lang="en-US" dirty="0"/>
              <a:t>  View card status</a:t>
            </a:r>
          </a:p>
          <a:p>
            <a:pPr lvl="1">
              <a:buFont typeface="Arial" pitchFamily="34" charset="0"/>
              <a:buChar char="•"/>
            </a:pPr>
            <a:r>
              <a:rPr lang="en-US" dirty="0"/>
              <a:t>  Select statement delivery option as either electronic or mailed </a:t>
            </a:r>
          </a:p>
          <a:p>
            <a:pPr lvl="1">
              <a:buFont typeface="Arial" pitchFamily="34" charset="0"/>
              <a:buChar char="•"/>
            </a:pPr>
            <a:r>
              <a:rPr lang="en-US" dirty="0"/>
              <a:t>  View your Statement</a:t>
            </a:r>
          </a:p>
          <a:p>
            <a:r>
              <a:rPr lang="en-US" dirty="0"/>
              <a:t> </a:t>
            </a:r>
          </a:p>
          <a:p>
            <a:r>
              <a:rPr lang="en-US" dirty="0"/>
              <a:t>The review of the </a:t>
            </a:r>
            <a:r>
              <a:rPr lang="en-US" b="1" dirty="0"/>
              <a:t>My Profile</a:t>
            </a:r>
            <a:r>
              <a:rPr lang="en-US" dirty="0"/>
              <a:t> tabs is now complete. </a:t>
            </a:r>
          </a:p>
          <a:p>
            <a:r>
              <a:rPr lang="en-US" dirty="0"/>
              <a:t> </a:t>
            </a:r>
          </a:p>
          <a:p>
            <a:r>
              <a:rPr lang="en-US" dirty="0"/>
              <a:t>Remember that these tabs allow you to set preferences and are easily edited by you when needed. No</a:t>
            </a:r>
            <a:r>
              <a:rPr lang="en-US" baseline="0" dirty="0"/>
              <a:t> one else can change these details. Only you, when logged on, will be able to edit any of these fields.</a:t>
            </a:r>
            <a:endParaRPr lang="en-US" dirty="0"/>
          </a:p>
          <a:p>
            <a:endParaRPr lang="en-US" dirty="0"/>
          </a:p>
          <a:p>
            <a:r>
              <a:rPr lang="en-US" dirty="0"/>
              <a:t>Now that we have reviewed the </a:t>
            </a:r>
            <a:r>
              <a:rPr lang="en-US" b="1" dirty="0"/>
              <a:t>Welcome Screen</a:t>
            </a:r>
            <a:r>
              <a:rPr lang="en-US" dirty="0"/>
              <a:t> and </a:t>
            </a:r>
            <a:r>
              <a:rPr lang="en-US" b="1" dirty="0"/>
              <a:t>My Profile</a:t>
            </a:r>
            <a:r>
              <a:rPr lang="en-US" dirty="0"/>
              <a:t>, let’s move right into the review of the Menu Bar where you will access the </a:t>
            </a:r>
            <a:r>
              <a:rPr lang="en-US" b="1" dirty="0"/>
              <a:t>Transaction Module</a:t>
            </a:r>
            <a:r>
              <a:rPr lang="en-US" dirty="0"/>
              <a:t>.</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26</a:t>
            </a:fld>
            <a:endParaRPr lang="en-US" dirty="0"/>
          </a:p>
        </p:txBody>
      </p:sp>
    </p:spTree>
    <p:extLst>
      <p:ext uri="{BB962C8B-B14F-4D97-AF65-F5344CB8AC3E}">
        <p14:creationId xmlns:p14="http://schemas.microsoft.com/office/powerpoint/2010/main" val="298383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Transactions</a:t>
            </a:r>
            <a:r>
              <a:rPr lang="en-US" dirty="0"/>
              <a:t> Module in PaymentNet allows you to manage transaction details and settings and make real-time updates. </a:t>
            </a:r>
          </a:p>
          <a:p>
            <a:r>
              <a:rPr lang="en-US" dirty="0"/>
              <a:t> </a:t>
            </a:r>
          </a:p>
          <a:p>
            <a:r>
              <a:rPr lang="en-US" dirty="0"/>
              <a:t>From the </a:t>
            </a:r>
            <a:r>
              <a:rPr lang="en-US" b="1" dirty="0"/>
              <a:t>Transactions </a:t>
            </a:r>
            <a:r>
              <a:rPr lang="en-US" dirty="0"/>
              <a:t>Module you will be able to complete the following tasks:</a:t>
            </a:r>
          </a:p>
          <a:p>
            <a:endParaRPr lang="en-US" dirty="0"/>
          </a:p>
          <a:p>
            <a:pPr lvl="1">
              <a:buFont typeface="Arial" pitchFamily="34" charset="0"/>
              <a:buChar char="•"/>
            </a:pPr>
            <a:r>
              <a:rPr lang="en-US" dirty="0"/>
              <a:t>  Manage and Update Transactions</a:t>
            </a:r>
          </a:p>
          <a:p>
            <a:pPr lvl="1">
              <a:buFont typeface="Arial" pitchFamily="34" charset="0"/>
              <a:buChar char="•"/>
            </a:pPr>
            <a:r>
              <a:rPr lang="en-US" dirty="0"/>
              <a:t>  Perform </a:t>
            </a:r>
            <a:r>
              <a:rPr lang="en-US" b="1" dirty="0"/>
              <a:t>Mass Updates</a:t>
            </a:r>
          </a:p>
          <a:p>
            <a:pPr lvl="1">
              <a:buFont typeface="Arial" pitchFamily="34" charset="0"/>
              <a:buChar char="•"/>
            </a:pPr>
            <a:r>
              <a:rPr lang="en-US" dirty="0"/>
              <a:t>  View Transaction </a:t>
            </a:r>
            <a:r>
              <a:rPr lang="en-US" b="1" dirty="0"/>
              <a:t>Authorization</a:t>
            </a:r>
            <a:r>
              <a:rPr lang="en-US" baseline="0" dirty="0"/>
              <a:t> </a:t>
            </a:r>
            <a:r>
              <a:rPr lang="en-US" dirty="0"/>
              <a:t>and </a:t>
            </a:r>
            <a:r>
              <a:rPr lang="en-US" b="1" dirty="0"/>
              <a:t>Decline </a:t>
            </a:r>
            <a:r>
              <a:rPr lang="en-US" dirty="0"/>
              <a:t>reasons </a:t>
            </a:r>
          </a:p>
          <a:p>
            <a:pPr lvl="1">
              <a:buFont typeface="Arial" pitchFamily="34" charset="0"/>
              <a:buChar char="•"/>
            </a:pPr>
            <a:r>
              <a:rPr lang="en-US" dirty="0"/>
              <a:t>  Create an </a:t>
            </a:r>
            <a:r>
              <a:rPr lang="en-US" b="1" dirty="0"/>
              <a:t>Advanced Query</a:t>
            </a:r>
          </a:p>
          <a:p>
            <a:pPr lvl="1">
              <a:buFont typeface="Arial" pitchFamily="34" charset="0"/>
              <a:buChar char="•"/>
            </a:pPr>
            <a:r>
              <a:rPr lang="en-US" dirty="0"/>
              <a:t>  Download Monthly </a:t>
            </a:r>
            <a:r>
              <a:rPr lang="en-US" b="1" dirty="0"/>
              <a:t>Statements</a:t>
            </a:r>
          </a:p>
          <a:p>
            <a:r>
              <a:rPr lang="en-US" dirty="0"/>
              <a:t> </a:t>
            </a:r>
          </a:p>
          <a:p>
            <a:r>
              <a:rPr lang="en-US" dirty="0"/>
              <a:t>Let’s review what you will need to know when completing these tasks in the </a:t>
            </a:r>
            <a:r>
              <a:rPr lang="en-US" b="1" dirty="0"/>
              <a:t>Transaction</a:t>
            </a:r>
            <a:r>
              <a:rPr lang="en-US" dirty="0"/>
              <a:t> Module.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27</a:t>
            </a:fld>
            <a:endParaRPr lang="en-US" dirty="0"/>
          </a:p>
        </p:txBody>
      </p:sp>
    </p:spTree>
    <p:extLst>
      <p:ext uri="{BB962C8B-B14F-4D97-AF65-F5344CB8AC3E}">
        <p14:creationId xmlns:p14="http://schemas.microsoft.com/office/powerpoint/2010/main" val="164955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select the </a:t>
            </a:r>
            <a:r>
              <a:rPr lang="en-US" b="1" dirty="0"/>
              <a:t>Transactions Module</a:t>
            </a:r>
            <a:r>
              <a:rPr lang="en-US" dirty="0"/>
              <a:t> you will find several submenu options:</a:t>
            </a:r>
          </a:p>
          <a:p>
            <a:r>
              <a:rPr lang="en-US" dirty="0"/>
              <a:t> </a:t>
            </a:r>
          </a:p>
          <a:p>
            <a:pPr lvl="1">
              <a:buFont typeface="Arial" pitchFamily="34" charset="0"/>
              <a:buChar char="•"/>
            </a:pPr>
            <a:r>
              <a:rPr lang="en-US" b="1" dirty="0"/>
              <a:t>  Manage</a:t>
            </a:r>
            <a:r>
              <a:rPr lang="en-US" dirty="0"/>
              <a:t>: The Manage submenu takes you to the </a:t>
            </a:r>
            <a:r>
              <a:rPr lang="en-US" b="1" dirty="0"/>
              <a:t>Transaction List</a:t>
            </a:r>
            <a:r>
              <a:rPr lang="en-US" dirty="0"/>
              <a:t> Screen which is the starting point for most of the work to be done in the Transaction area. </a:t>
            </a:r>
          </a:p>
          <a:p>
            <a:pPr lvl="1"/>
            <a:endParaRPr lang="en-US" dirty="0"/>
          </a:p>
          <a:p>
            <a:pPr lvl="1">
              <a:buFont typeface="Arial" pitchFamily="34" charset="0"/>
              <a:buChar char="•"/>
            </a:pPr>
            <a:r>
              <a:rPr lang="en-US" b="1" dirty="0"/>
              <a:t>  Mass Update Requests</a:t>
            </a:r>
            <a:r>
              <a:rPr lang="en-US" dirty="0"/>
              <a:t> (Optional): The </a:t>
            </a:r>
            <a:r>
              <a:rPr lang="en-US" b="1" dirty="0"/>
              <a:t>Mass Update Request</a:t>
            </a:r>
            <a:r>
              <a:rPr lang="en-US" dirty="0"/>
              <a:t> submenu lists </a:t>
            </a:r>
            <a:r>
              <a:rPr lang="en-US" b="1" dirty="0"/>
              <a:t>Mass Updates</a:t>
            </a:r>
            <a:r>
              <a:rPr lang="en-US" dirty="0"/>
              <a:t> that have been requested and their status. </a:t>
            </a:r>
          </a:p>
          <a:p>
            <a:pPr lvl="1"/>
            <a:endParaRPr lang="en-US" dirty="0"/>
          </a:p>
          <a:p>
            <a:pPr lvl="1">
              <a:buFont typeface="Arial" pitchFamily="34" charset="0"/>
              <a:buChar char="•"/>
            </a:pPr>
            <a:r>
              <a:rPr lang="en-US" b="1" dirty="0"/>
              <a:t>  Authorizations/Declines</a:t>
            </a:r>
            <a:r>
              <a:rPr lang="en-US" dirty="0"/>
              <a:t>: The </a:t>
            </a:r>
            <a:r>
              <a:rPr lang="en-US" b="1" dirty="0"/>
              <a:t>Authorization/Declines</a:t>
            </a:r>
            <a:r>
              <a:rPr lang="en-US" dirty="0"/>
              <a:t> submenu lists any declined transactions and pending authorizations for a given account. This screen displays real-time information. Account data is live and displays activity for the last 7 days. You would be able to see</a:t>
            </a:r>
            <a:r>
              <a:rPr lang="en-US" baseline="0" dirty="0"/>
              <a:t> why a transaction was declined.</a:t>
            </a:r>
            <a:endParaRPr lang="en-US" dirty="0"/>
          </a:p>
          <a:p>
            <a:pPr lvl="1"/>
            <a:endParaRPr lang="en-US" dirty="0"/>
          </a:p>
          <a:p>
            <a:pPr lvl="1">
              <a:buFont typeface="Arial" pitchFamily="34" charset="0"/>
              <a:buChar char="•"/>
            </a:pPr>
            <a:r>
              <a:rPr lang="en-US" b="1" dirty="0"/>
              <a:t>  Query</a:t>
            </a:r>
            <a:r>
              <a:rPr lang="en-US" dirty="0"/>
              <a:t>: The </a:t>
            </a:r>
            <a:r>
              <a:rPr lang="en-US" b="1" dirty="0"/>
              <a:t>Query</a:t>
            </a:r>
            <a:r>
              <a:rPr lang="en-US" dirty="0"/>
              <a:t> Submenu takes you to the </a:t>
            </a:r>
            <a:r>
              <a:rPr lang="en-US" b="1" dirty="0"/>
              <a:t>Advanced Query</a:t>
            </a:r>
            <a:r>
              <a:rPr lang="en-US" dirty="0"/>
              <a:t> screen to conduct specific queries for transactions. </a:t>
            </a:r>
          </a:p>
          <a:p>
            <a:pPr lvl="1"/>
            <a:endParaRPr lang="en-US" dirty="0"/>
          </a:p>
          <a:p>
            <a:pPr lvl="1">
              <a:buFont typeface="Arial" pitchFamily="34" charset="0"/>
              <a:buChar char="•"/>
            </a:pPr>
            <a:r>
              <a:rPr lang="en-US" b="1" dirty="0"/>
              <a:t>  Statements</a:t>
            </a:r>
            <a:r>
              <a:rPr lang="en-US" dirty="0"/>
              <a:t>: The </a:t>
            </a:r>
            <a:r>
              <a:rPr lang="en-US" b="1" dirty="0"/>
              <a:t>Statement </a:t>
            </a:r>
            <a:r>
              <a:rPr lang="en-US" dirty="0"/>
              <a:t>submenu takes you to the </a:t>
            </a:r>
            <a:r>
              <a:rPr lang="en-US" b="1" dirty="0"/>
              <a:t>Statement Details</a:t>
            </a:r>
            <a:r>
              <a:rPr lang="en-US" dirty="0"/>
              <a:t> screen where current and past statements can be viewed</a:t>
            </a:r>
            <a:r>
              <a:rPr lang="en-US" baseline="0" dirty="0"/>
              <a:t> by you. </a:t>
            </a:r>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28</a:t>
            </a:fld>
            <a:endParaRPr lang="en-US" dirty="0"/>
          </a:p>
        </p:txBody>
      </p:sp>
    </p:spTree>
    <p:extLst>
      <p:ext uri="{BB962C8B-B14F-4D97-AF65-F5344CB8AC3E}">
        <p14:creationId xmlns:p14="http://schemas.microsoft.com/office/powerpoint/2010/main" val="287585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selecting the </a:t>
            </a:r>
            <a:r>
              <a:rPr lang="en-US" b="1" dirty="0"/>
              <a:t>Manage</a:t>
            </a:r>
            <a:r>
              <a:rPr lang="en-US" dirty="0"/>
              <a:t> submenu, the </a:t>
            </a:r>
            <a:r>
              <a:rPr lang="en-US" b="1" dirty="0"/>
              <a:t>Transaction List</a:t>
            </a:r>
            <a:r>
              <a:rPr lang="en-US" dirty="0"/>
              <a:t> screen will populate.</a:t>
            </a:r>
          </a:p>
          <a:p>
            <a:r>
              <a:rPr lang="en-US" dirty="0"/>
              <a:t> </a:t>
            </a:r>
          </a:p>
          <a:p>
            <a:r>
              <a:rPr lang="en-US" dirty="0"/>
              <a:t>The </a:t>
            </a:r>
            <a:r>
              <a:rPr lang="en-US" b="1" dirty="0"/>
              <a:t>Transaction List</a:t>
            </a:r>
            <a:r>
              <a:rPr lang="en-US" dirty="0"/>
              <a:t> screen displays transactions which have posted to your account. </a:t>
            </a:r>
          </a:p>
          <a:p>
            <a:r>
              <a:rPr lang="en-US" dirty="0"/>
              <a:t> </a:t>
            </a:r>
          </a:p>
          <a:p>
            <a:r>
              <a:rPr lang="en-US" b="1" dirty="0"/>
              <a:t>NOTE</a:t>
            </a:r>
            <a:r>
              <a:rPr lang="en-US" dirty="0"/>
              <a:t>:  If you have created, saved and defaulted a query, your </a:t>
            </a:r>
            <a:r>
              <a:rPr lang="en-US" b="1" dirty="0"/>
              <a:t>Transaction List</a:t>
            </a:r>
            <a:r>
              <a:rPr lang="en-US" dirty="0"/>
              <a:t> screen would display according to that query.  </a:t>
            </a:r>
          </a:p>
          <a:p>
            <a:endParaRPr lang="en-US" dirty="0"/>
          </a:p>
          <a:p>
            <a:r>
              <a:rPr lang="en-US" dirty="0"/>
              <a:t>The </a:t>
            </a:r>
            <a:r>
              <a:rPr lang="en-US" b="1" dirty="0"/>
              <a:t>Transaction List</a:t>
            </a:r>
            <a:r>
              <a:rPr lang="en-US" dirty="0"/>
              <a:t> screen is your starting point to complete many of your key cardholder tasks:</a:t>
            </a:r>
          </a:p>
          <a:p>
            <a:endParaRPr lang="en-US" dirty="0"/>
          </a:p>
          <a:p>
            <a:pPr lvl="1">
              <a:buFont typeface="Arial" pitchFamily="34" charset="0"/>
              <a:buChar char="•"/>
            </a:pPr>
            <a:r>
              <a:rPr lang="en-US" dirty="0"/>
              <a:t>  View Transaction Details</a:t>
            </a:r>
          </a:p>
          <a:p>
            <a:pPr lvl="1">
              <a:buFont typeface="Arial" pitchFamily="34" charset="0"/>
              <a:buChar char="•"/>
            </a:pPr>
            <a:r>
              <a:rPr lang="en-US" dirty="0"/>
              <a:t>  View Statements</a:t>
            </a:r>
          </a:p>
          <a:p>
            <a:pPr lvl="1">
              <a:buFont typeface="Arial" pitchFamily="34" charset="0"/>
              <a:buChar char="•"/>
            </a:pPr>
            <a:r>
              <a:rPr lang="en-US" dirty="0"/>
              <a:t>  Perform Mass Updates (if applicable)</a:t>
            </a:r>
          </a:p>
          <a:p>
            <a:pPr lvl="1">
              <a:buFont typeface="Arial" pitchFamily="34" charset="0"/>
              <a:buChar char="•"/>
            </a:pPr>
            <a:r>
              <a:rPr lang="en-US" dirty="0"/>
              <a:t>  View Addendum Information</a:t>
            </a:r>
          </a:p>
          <a:p>
            <a:pPr lvl="1">
              <a:buFont typeface="Arial" pitchFamily="34" charset="0"/>
              <a:buChar char="•"/>
            </a:pPr>
            <a:r>
              <a:rPr lang="en-US" dirty="0"/>
              <a:t>  Review Transactions</a:t>
            </a:r>
          </a:p>
          <a:p>
            <a:r>
              <a:rPr lang="en-US" dirty="0"/>
              <a:t> </a:t>
            </a:r>
          </a:p>
          <a:p>
            <a:r>
              <a:rPr lang="en-US" dirty="0"/>
              <a:t>This screen would also be used to set up additional queries that you would like to save for future use.  Let’s take a closer look at </a:t>
            </a:r>
            <a:r>
              <a:rPr lang="en-US" b="1" dirty="0"/>
              <a:t>Advanced Queries.  </a:t>
            </a:r>
            <a:r>
              <a:rPr lang="en-US" b="0" dirty="0"/>
              <a:t>To</a:t>
            </a:r>
            <a:r>
              <a:rPr lang="en-US" b="0" baseline="0" dirty="0"/>
              <a:t> get there, we would click on the </a:t>
            </a:r>
            <a:r>
              <a:rPr lang="en-US" b="1" baseline="0" dirty="0"/>
              <a:t>Advanced </a:t>
            </a:r>
            <a:r>
              <a:rPr lang="en-US" b="0" baseline="0" dirty="0"/>
              <a:t>link found in the upper right corner of the screen.</a:t>
            </a:r>
            <a:endParaRPr lang="en-US" b="1" dirty="0"/>
          </a:p>
          <a:p>
            <a:endParaRPr lang="en-US" dirty="0">
              <a:latin typeface="Arial" pitchFamily="34" charset="0"/>
              <a:cs typeface="Arial" pitchFamily="34" charset="0"/>
            </a:endParaRP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29</a:t>
            </a:fld>
            <a:endParaRPr lang="en-US" dirty="0"/>
          </a:p>
        </p:txBody>
      </p:sp>
    </p:spTree>
    <p:extLst>
      <p:ext uri="{BB962C8B-B14F-4D97-AF65-F5344CB8AC3E}">
        <p14:creationId xmlns:p14="http://schemas.microsoft.com/office/powerpoint/2010/main" val="31246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a:t>
            </a:r>
            <a:r>
              <a:rPr lang="en-US" dirty="0"/>
              <a:t>Cardholders you may</a:t>
            </a:r>
            <a:r>
              <a:rPr lang="en-US" baseline="0" dirty="0"/>
              <a:t> have some</a:t>
            </a:r>
            <a:r>
              <a:rPr lang="en-US" dirty="0"/>
              <a:t> questions about why our organization is moving to an updated platform. Let’s answer some of these</a:t>
            </a:r>
            <a:r>
              <a:rPr lang="en-US" baseline="0" dirty="0"/>
              <a:t> </a:t>
            </a:r>
            <a:r>
              <a:rPr lang="en-US" dirty="0"/>
              <a:t>questions for you now.</a:t>
            </a:r>
          </a:p>
          <a:p>
            <a:r>
              <a:rPr lang="en-US" dirty="0"/>
              <a:t> </a:t>
            </a:r>
          </a:p>
          <a:p>
            <a:r>
              <a:rPr lang="en-US" b="1" dirty="0"/>
              <a:t>What is happening to Legacy PaymentNet?</a:t>
            </a:r>
            <a:r>
              <a:rPr lang="en-US" dirty="0"/>
              <a:t> Legacy PaymentNet is being sunsetted after almost 15 years and is being replaced with a platform that is similar but updated, enhanced and more flexible.</a:t>
            </a:r>
          </a:p>
          <a:p>
            <a:r>
              <a:rPr lang="en-US" dirty="0"/>
              <a:t> </a:t>
            </a:r>
          </a:p>
          <a:p>
            <a:r>
              <a:rPr lang="en-US" b="1" dirty="0"/>
              <a:t>Why?</a:t>
            </a:r>
            <a:r>
              <a:rPr lang="en-US" dirty="0"/>
              <a:t> Cardholders have been asking for increased functionalities and technical advances that Legacy could not provide.</a:t>
            </a:r>
          </a:p>
          <a:p>
            <a:r>
              <a:rPr lang="en-US" dirty="0"/>
              <a:t> </a:t>
            </a:r>
          </a:p>
          <a:p>
            <a:r>
              <a:rPr lang="en-US" b="1" dirty="0"/>
              <a:t>Who is impacted?</a:t>
            </a:r>
            <a:r>
              <a:rPr lang="en-US" dirty="0"/>
              <a:t> All users of Legacy PaymentNet</a:t>
            </a:r>
            <a:r>
              <a:rPr lang="en-US" baseline="0" dirty="0"/>
              <a:t> </a:t>
            </a:r>
            <a:r>
              <a:rPr lang="en-US" dirty="0"/>
              <a:t>will be impacted.</a:t>
            </a:r>
          </a:p>
          <a:p>
            <a:r>
              <a:rPr lang="en-US" dirty="0"/>
              <a:t> </a:t>
            </a:r>
          </a:p>
          <a:p>
            <a:r>
              <a:rPr lang="en-US" b="1" dirty="0"/>
              <a:t>What’s replacing Legacy PaymentNet?</a:t>
            </a:r>
            <a:r>
              <a:rPr lang="en-US" dirty="0"/>
              <a:t>  PaymentNet will be moving to an updated platform going forward</a:t>
            </a:r>
            <a:r>
              <a:rPr lang="en-US" baseline="0" dirty="0"/>
              <a:t> with new user interfaces.</a:t>
            </a:r>
            <a:endParaRPr lang="en-US" dirty="0"/>
          </a:p>
          <a:p>
            <a:r>
              <a:rPr lang="en-US" dirty="0"/>
              <a:t> </a:t>
            </a:r>
          </a:p>
          <a:p>
            <a:r>
              <a:rPr lang="en-US" b="1" dirty="0"/>
              <a:t>When is this happening?</a:t>
            </a:r>
            <a:r>
              <a:rPr lang="en-US" dirty="0"/>
              <a:t> As soon as our organization completes the necessary migration activities, i.e. including this training.</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a:t>
            </a:fld>
            <a:endParaRPr lang="en-US" dirty="0"/>
          </a:p>
        </p:txBody>
      </p:sp>
    </p:spTree>
    <p:extLst>
      <p:ext uri="{BB962C8B-B14F-4D97-AF65-F5344CB8AC3E}">
        <p14:creationId xmlns:p14="http://schemas.microsoft.com/office/powerpoint/2010/main" val="66058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NOTE</a:t>
            </a:r>
            <a:r>
              <a:rPr lang="en-US" dirty="0"/>
              <a:t>: Data older than 30 days is available only by performing an </a:t>
            </a:r>
            <a:r>
              <a:rPr lang="en-US" b="1" dirty="0"/>
              <a:t>Advanced Query</a:t>
            </a:r>
            <a:r>
              <a:rPr lang="en-US" dirty="0"/>
              <a:t>.   </a:t>
            </a:r>
            <a:endParaRPr lang="en-US" sz="1100" dirty="0"/>
          </a:p>
          <a:p>
            <a:r>
              <a:rPr lang="en-US" dirty="0"/>
              <a:t> </a:t>
            </a:r>
            <a:endParaRPr lang="en-US" sz="1100" dirty="0"/>
          </a:p>
          <a:p>
            <a:r>
              <a:rPr lang="en-US" dirty="0"/>
              <a:t>The </a:t>
            </a:r>
            <a:r>
              <a:rPr lang="en-US" b="1" dirty="0"/>
              <a:t>Advanced </a:t>
            </a:r>
            <a:r>
              <a:rPr lang="en-US" dirty="0"/>
              <a:t>link found on the screen is where you will go to conduct more specific queries for the transactions you are searching for. </a:t>
            </a:r>
            <a:endParaRPr lang="en-US" sz="1100" dirty="0"/>
          </a:p>
          <a:p>
            <a:r>
              <a:rPr lang="en-US" dirty="0"/>
              <a:t> </a:t>
            </a:r>
            <a:endParaRPr lang="en-US" sz="1100" dirty="0"/>
          </a:p>
          <a:p>
            <a:r>
              <a:rPr lang="en-US" dirty="0"/>
              <a:t>You can also save a query for future use by following these steps: </a:t>
            </a:r>
          </a:p>
          <a:p>
            <a:endParaRPr lang="en-US" sz="1100" dirty="0"/>
          </a:p>
          <a:p>
            <a:pPr marL="685800" lvl="1" indent="-228600">
              <a:buFont typeface="+mj-lt"/>
              <a:buAutoNum type="arabicPeriod"/>
            </a:pPr>
            <a:r>
              <a:rPr lang="en-US" dirty="0"/>
              <a:t>Select </a:t>
            </a:r>
            <a:r>
              <a:rPr lang="en-US" b="1" dirty="0"/>
              <a:t>New Query </a:t>
            </a:r>
            <a:r>
              <a:rPr lang="en-US" b="0" baseline="0" dirty="0"/>
              <a:t> from Query dropdown in upper right hand corner</a:t>
            </a:r>
            <a:endParaRPr lang="en-US" sz="1100" dirty="0"/>
          </a:p>
          <a:p>
            <a:pPr marL="685800" lvl="1" indent="-228600">
              <a:buFont typeface="+mj-lt"/>
              <a:buAutoNum type="arabicPeriod"/>
            </a:pPr>
            <a:r>
              <a:rPr lang="en-US" dirty="0"/>
              <a:t>Enter a required date range</a:t>
            </a:r>
            <a:endParaRPr lang="en-US" sz="1100" dirty="0"/>
          </a:p>
          <a:p>
            <a:pPr marL="1143000" lvl="2" indent="-228600">
              <a:buFont typeface="+mj-lt"/>
              <a:buAutoNum type="alphaLcPeriod"/>
            </a:pPr>
            <a:r>
              <a:rPr lang="en-US" dirty="0"/>
              <a:t>Set criteria (optional)</a:t>
            </a:r>
            <a:endParaRPr lang="en-US" sz="1100" dirty="0"/>
          </a:p>
          <a:p>
            <a:pPr marL="1143000" lvl="2" indent="-228600">
              <a:buFont typeface="+mj-lt"/>
              <a:buAutoNum type="alphaLcPeriod"/>
            </a:pPr>
            <a:r>
              <a:rPr lang="en-US" dirty="0"/>
              <a:t>Limit by hierarchy (optional)</a:t>
            </a:r>
            <a:endParaRPr lang="en-US" sz="1100" dirty="0"/>
          </a:p>
          <a:p>
            <a:pPr marL="1143000" lvl="2" indent="-228600">
              <a:buFont typeface="+mj-lt"/>
              <a:buAutoNum type="alphaLcPeriod"/>
            </a:pPr>
            <a:r>
              <a:rPr lang="en-US" dirty="0"/>
              <a:t>Set the sort order of the columns (optional)</a:t>
            </a:r>
          </a:p>
          <a:p>
            <a:pPr marL="685800" lvl="1" indent="-228600">
              <a:buFont typeface="+mj-lt"/>
              <a:buAutoNum type="arabicPeriod"/>
            </a:pPr>
            <a:r>
              <a:rPr lang="en-US" sz="1100" b="0" dirty="0"/>
              <a:t> </a:t>
            </a:r>
            <a:r>
              <a:rPr lang="en-US" sz="1100" b="1" dirty="0"/>
              <a:t>Process</a:t>
            </a:r>
            <a:r>
              <a:rPr lang="en-US" sz="1100" dirty="0"/>
              <a:t> the query</a:t>
            </a:r>
          </a:p>
          <a:p>
            <a:pPr marL="685800" lvl="1" indent="-228600">
              <a:buFont typeface="+mj-lt"/>
              <a:buAutoNum type="arabicPeriod"/>
            </a:pPr>
            <a:r>
              <a:rPr lang="en-US" b="0" dirty="0"/>
              <a:t> </a:t>
            </a:r>
            <a:r>
              <a:rPr lang="en-US" b="1" dirty="0"/>
              <a:t>Save</a:t>
            </a:r>
            <a:r>
              <a:rPr lang="en-US" b="0" dirty="0"/>
              <a:t> query </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100" b="0" dirty="0"/>
              <a:t> </a:t>
            </a:r>
            <a:r>
              <a:rPr lang="en-US" sz="1100" b="1" dirty="0"/>
              <a:t>Name</a:t>
            </a:r>
            <a:r>
              <a:rPr lang="en-US" sz="1100" b="0" dirty="0"/>
              <a:t> the query</a:t>
            </a:r>
          </a:p>
          <a:p>
            <a:pPr marL="685800" lvl="1" indent="-228600">
              <a:buFont typeface="+mj-lt"/>
              <a:buAutoNum type="arabicPeriod"/>
            </a:pPr>
            <a:r>
              <a:rPr lang="en-US" dirty="0"/>
              <a:t>Set as </a:t>
            </a:r>
            <a:r>
              <a:rPr lang="en-US" b="1" dirty="0"/>
              <a:t>Default</a:t>
            </a:r>
            <a:r>
              <a:rPr lang="en-US" dirty="0"/>
              <a:t> (optional)</a:t>
            </a:r>
            <a:endParaRPr lang="en-US" sz="1100" dirty="0"/>
          </a:p>
          <a:p>
            <a:r>
              <a:rPr lang="en-US" dirty="0"/>
              <a:t> </a:t>
            </a:r>
            <a:endParaRPr lang="en-US" sz="1100" dirty="0"/>
          </a:p>
          <a:p>
            <a:r>
              <a:rPr lang="en-US" dirty="0"/>
              <a:t>Let’s look at a full </a:t>
            </a:r>
            <a:r>
              <a:rPr lang="en-US" b="1" dirty="0"/>
              <a:t>Transaction List</a:t>
            </a:r>
            <a:r>
              <a:rPr lang="en-US" dirty="0"/>
              <a:t> again to learn how to work with multiple transactions.</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30</a:t>
            </a:fld>
            <a:endParaRPr lang="en-US" dirty="0"/>
          </a:p>
        </p:txBody>
      </p:sp>
    </p:spTree>
    <p:extLst>
      <p:ext uri="{BB962C8B-B14F-4D97-AF65-F5344CB8AC3E}">
        <p14:creationId xmlns:p14="http://schemas.microsoft.com/office/powerpoint/2010/main" val="3445074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Multi-select</a:t>
            </a:r>
            <a:r>
              <a:rPr lang="en-US" dirty="0"/>
              <a:t> is a new feature in PaymentNet that allows you to choose and work with all transactions in a given view or just a few of them. Multi-select is available in many list screens throughout PaymentNet. The functionality of this feature is the same regardless of the type of records you are selecting. </a:t>
            </a:r>
          </a:p>
          <a:p>
            <a:endParaRPr lang="en-US" dirty="0"/>
          </a:p>
          <a:p>
            <a:r>
              <a:rPr lang="en-US" dirty="0"/>
              <a:t>By choosing the </a:t>
            </a:r>
            <a:r>
              <a:rPr lang="en-US" b="1" dirty="0"/>
              <a:t>Select All Pages </a:t>
            </a:r>
            <a:r>
              <a:rPr lang="en-US" dirty="0"/>
              <a:t>link at the top of the List page, you can select every record of every screen of transactions.</a:t>
            </a:r>
          </a:p>
          <a:p>
            <a:endParaRPr lang="en-US" dirty="0"/>
          </a:p>
          <a:p>
            <a:r>
              <a:rPr lang="en-US" dirty="0"/>
              <a:t>In order to select only</a:t>
            </a:r>
            <a:r>
              <a:rPr lang="en-US" baseline="0" dirty="0"/>
              <a:t> a few</a:t>
            </a:r>
            <a:r>
              <a:rPr lang="en-US" dirty="0"/>
              <a:t> transactions at once, click the checkbox next to each</a:t>
            </a:r>
            <a:r>
              <a:rPr lang="en-US" baseline="0" dirty="0"/>
              <a:t> Transaction that you want to work with. </a:t>
            </a:r>
            <a:endParaRPr lang="en-US" dirty="0"/>
          </a:p>
          <a:p>
            <a:r>
              <a:rPr lang="en-US" dirty="0"/>
              <a:t> </a:t>
            </a:r>
          </a:p>
          <a:p>
            <a:r>
              <a:rPr lang="en-US" dirty="0"/>
              <a:t>From the bottom</a:t>
            </a:r>
            <a:r>
              <a:rPr lang="en-US" baseline="0" dirty="0"/>
              <a:t> of this</a:t>
            </a:r>
            <a:r>
              <a:rPr lang="en-US" dirty="0"/>
              <a:t> screen you can </a:t>
            </a:r>
            <a:r>
              <a:rPr lang="en-US" b="1" dirty="0"/>
              <a:t>Mass</a:t>
            </a:r>
            <a:r>
              <a:rPr lang="en-US" b="1" baseline="0" dirty="0"/>
              <a:t> Update, </a:t>
            </a:r>
            <a:r>
              <a:rPr lang="en-US" b="1" dirty="0"/>
              <a:t>Review</a:t>
            </a:r>
            <a:r>
              <a:rPr lang="en-US" baseline="0" dirty="0"/>
              <a:t> or </a:t>
            </a:r>
            <a:r>
              <a:rPr lang="en-US" b="1" dirty="0"/>
              <a:t>Export</a:t>
            </a:r>
            <a:r>
              <a:rPr lang="en-US" dirty="0"/>
              <a:t> </a:t>
            </a:r>
            <a:r>
              <a:rPr lang="en-US" b="0" dirty="0"/>
              <a:t>the specific</a:t>
            </a:r>
            <a:r>
              <a:rPr lang="en-US" b="0" baseline="0" dirty="0"/>
              <a:t> transactions you choose</a:t>
            </a:r>
            <a:r>
              <a:rPr lang="en-US" dirty="0"/>
              <a:t>: </a:t>
            </a:r>
          </a:p>
          <a:p>
            <a:endParaRPr lang="en-US" dirty="0"/>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 To </a:t>
            </a:r>
            <a:r>
              <a:rPr lang="en-US" b="1" dirty="0"/>
              <a:t>Mass Update</a:t>
            </a:r>
            <a:r>
              <a:rPr lang="en-US" dirty="0"/>
              <a:t>, simply click the </a:t>
            </a:r>
            <a:r>
              <a:rPr lang="en-US" b="1" dirty="0"/>
              <a:t>Mass Update </a:t>
            </a:r>
            <a:r>
              <a:rPr lang="en-US" dirty="0"/>
              <a:t>button and you will be moved to the next screen.</a:t>
            </a:r>
            <a:br>
              <a:rPr lang="en-US" dirty="0"/>
            </a:br>
            <a:endParaRPr lang="en-US" dirty="0"/>
          </a:p>
          <a:p>
            <a:pPr lvl="1">
              <a:buFont typeface="Arial" pitchFamily="34" charset="0"/>
              <a:buChar char="•"/>
            </a:pPr>
            <a:r>
              <a:rPr lang="en-US" dirty="0"/>
              <a:t> To </a:t>
            </a:r>
            <a:r>
              <a:rPr lang="en-US" b="1" dirty="0"/>
              <a:t>Review</a:t>
            </a:r>
            <a:r>
              <a:rPr lang="en-US" dirty="0"/>
              <a:t>, simply click on the </a:t>
            </a:r>
            <a:r>
              <a:rPr lang="en-US" b="1" dirty="0"/>
              <a:t>Review</a:t>
            </a:r>
            <a:r>
              <a:rPr lang="en-US" dirty="0"/>
              <a:t> button and</a:t>
            </a:r>
            <a:r>
              <a:rPr lang="en-US" baseline="0" dirty="0"/>
              <a:t> these</a:t>
            </a:r>
            <a:r>
              <a:rPr lang="en-US" dirty="0"/>
              <a:t> transactions will be updated and marked as </a:t>
            </a:r>
            <a:r>
              <a:rPr lang="en-US" b="1" dirty="0"/>
              <a:t>Reviewed</a:t>
            </a:r>
            <a:r>
              <a:rPr lang="en-US" dirty="0"/>
              <a:t>.</a:t>
            </a:r>
            <a:br>
              <a:rPr lang="en-US" dirty="0"/>
            </a:br>
            <a:endParaRPr lang="en-US" dirty="0"/>
          </a:p>
          <a:p>
            <a:pPr lvl="1">
              <a:buFont typeface="Arial" pitchFamily="34" charset="0"/>
              <a:buChar char="•"/>
            </a:pPr>
            <a:r>
              <a:rPr lang="en-US" dirty="0"/>
              <a:t> To </a:t>
            </a:r>
            <a:r>
              <a:rPr lang="en-US" b="1" dirty="0"/>
              <a:t>Export</a:t>
            </a:r>
            <a:r>
              <a:rPr lang="en-US" dirty="0"/>
              <a:t>, simply click on the </a:t>
            </a:r>
            <a:r>
              <a:rPr lang="en-US" b="1" dirty="0"/>
              <a:t>Export</a:t>
            </a:r>
            <a:r>
              <a:rPr lang="en-US" dirty="0"/>
              <a:t> button to be given an option for the type of resulting download needed.</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31</a:t>
            </a:fld>
            <a:endParaRPr lang="en-US" dirty="0"/>
          </a:p>
        </p:txBody>
      </p:sp>
    </p:spTree>
    <p:extLst>
      <p:ext uri="{BB962C8B-B14F-4D97-AF65-F5344CB8AC3E}">
        <p14:creationId xmlns:p14="http://schemas.microsoft.com/office/powerpoint/2010/main" val="887929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the </a:t>
            </a:r>
            <a:r>
              <a:rPr lang="en-US" b="1" dirty="0"/>
              <a:t>Transaction List</a:t>
            </a:r>
            <a:r>
              <a:rPr lang="en-US" dirty="0"/>
              <a:t>, you can click on a specific transaction to view the specific details of that transaction. By selecting it, the </a:t>
            </a:r>
            <a:r>
              <a:rPr lang="en-US" b="1" dirty="0"/>
              <a:t>Transaction Detail </a:t>
            </a:r>
            <a:r>
              <a:rPr lang="en-US" b="0" dirty="0"/>
              <a:t>screen</a:t>
            </a:r>
            <a:r>
              <a:rPr lang="en-US" dirty="0"/>
              <a:t> is populated. </a:t>
            </a:r>
          </a:p>
          <a:p>
            <a:endParaRPr lang="en-US" dirty="0"/>
          </a:p>
          <a:p>
            <a:r>
              <a:rPr lang="en-US" dirty="0"/>
              <a:t>The first tab is called </a:t>
            </a:r>
            <a:r>
              <a:rPr lang="en-US" b="1" dirty="0"/>
              <a:t>General Information</a:t>
            </a:r>
            <a:r>
              <a:rPr lang="en-US" dirty="0"/>
              <a:t> which provides an immediate summary of some of the information about that transaction. Let’s take a look at it by reading down the items listed.</a:t>
            </a:r>
          </a:p>
          <a:p>
            <a:endParaRPr lang="en-US" dirty="0"/>
          </a:p>
          <a:p>
            <a:r>
              <a:rPr lang="en-US" dirty="0"/>
              <a:t>Now, let’s move over to the information found on the right side of this tab.</a:t>
            </a: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32</a:t>
            </a:fld>
            <a:endParaRPr lang="en-US" dirty="0"/>
          </a:p>
        </p:txBody>
      </p:sp>
    </p:spTree>
    <p:extLst>
      <p:ext uri="{BB962C8B-B14F-4D97-AF65-F5344CB8AC3E}">
        <p14:creationId xmlns:p14="http://schemas.microsoft.com/office/powerpoint/2010/main" val="3928914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this part of the tab, a Cardholder can click the </a:t>
            </a:r>
            <a:r>
              <a:rPr lang="en-US" b="1" dirty="0"/>
              <a:t>Review </a:t>
            </a:r>
            <a:r>
              <a:rPr lang="en-US" dirty="0"/>
              <a:t>checkbox after reviewing a transaction and then select an approver to send their transaction on to. Not picture</a:t>
            </a:r>
            <a:r>
              <a:rPr lang="en-US" baseline="0" dirty="0"/>
              <a:t> but also available under the </a:t>
            </a:r>
            <a:r>
              <a:rPr lang="en-US" b="1" baseline="0" dirty="0"/>
              <a:t>Approval Status </a:t>
            </a:r>
            <a:r>
              <a:rPr lang="en-US" b="0" baseline="0" dirty="0"/>
              <a:t>is the accounting code allocations.  There you will be able to choose the accounting codes for this transaction.</a:t>
            </a:r>
            <a:endParaRPr lang="en-US" dirty="0"/>
          </a:p>
          <a:p>
            <a:endParaRPr lang="en-US" dirty="0"/>
          </a:p>
          <a:p>
            <a:r>
              <a:rPr lang="en-US" dirty="0"/>
              <a:t>Additionally, the </a:t>
            </a:r>
            <a:r>
              <a:rPr lang="en-US" b="1" dirty="0"/>
              <a:t>Transaction Notes </a:t>
            </a:r>
            <a:r>
              <a:rPr lang="en-US" dirty="0"/>
              <a:t>field is found here and this is where you will have to complete a note in the designated box.</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33</a:t>
            </a:fld>
            <a:endParaRPr lang="en-US" dirty="0"/>
          </a:p>
        </p:txBody>
      </p:sp>
    </p:spTree>
    <p:extLst>
      <p:ext uri="{BB962C8B-B14F-4D97-AF65-F5344CB8AC3E}">
        <p14:creationId xmlns:p14="http://schemas.microsoft.com/office/powerpoint/2010/main" val="4157998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Cardholders can split their transactions from the </a:t>
            </a:r>
            <a:r>
              <a:rPr lang="en-US" b="1" dirty="0"/>
              <a:t>General Information </a:t>
            </a:r>
            <a:r>
              <a:rPr lang="en-US" dirty="0"/>
              <a:t>tab into different lines of accounting by following these steps:</a:t>
            </a:r>
          </a:p>
          <a:p>
            <a:endParaRPr lang="en-US" dirty="0"/>
          </a:p>
          <a:p>
            <a:pPr marL="685800" lvl="1" indent="-228600">
              <a:buFont typeface="+mj-lt"/>
              <a:buAutoNum type="arabicPeriod"/>
            </a:pPr>
            <a:r>
              <a:rPr lang="en-US" dirty="0"/>
              <a:t>Click the </a:t>
            </a:r>
            <a:r>
              <a:rPr lang="en-US" b="1" dirty="0"/>
              <a:t>Add Lines</a:t>
            </a:r>
            <a:r>
              <a:rPr lang="en-US" dirty="0"/>
              <a:t> button</a:t>
            </a:r>
          </a:p>
          <a:p>
            <a:pPr marL="685800" lvl="1" indent="-228600">
              <a:buFont typeface="+mj-lt"/>
              <a:buAutoNum type="arabicPeriod"/>
            </a:pPr>
            <a:r>
              <a:rPr lang="en-US" dirty="0"/>
              <a:t>Enter the number of lines to add to the transaction</a:t>
            </a:r>
          </a:p>
          <a:p>
            <a:pPr marL="685800" lvl="1" indent="-228600">
              <a:buFont typeface="+mj-lt"/>
              <a:buAutoNum type="arabicPeriod"/>
            </a:pPr>
            <a:r>
              <a:rPr lang="en-US" dirty="0"/>
              <a:t>Click the </a:t>
            </a:r>
            <a:r>
              <a:rPr lang="en-US" b="1" dirty="0"/>
              <a:t>Add</a:t>
            </a:r>
            <a:r>
              <a:rPr lang="en-US" dirty="0"/>
              <a:t> button</a:t>
            </a:r>
          </a:p>
          <a:p>
            <a:pPr marL="685800" lvl="1" indent="-228600">
              <a:buFont typeface="+mj-lt"/>
              <a:buAutoNum type="arabicPeriod"/>
            </a:pPr>
            <a:r>
              <a:rPr lang="en-US" dirty="0"/>
              <a:t>Complete the fields that display for each split or line</a:t>
            </a:r>
          </a:p>
          <a:p>
            <a:pPr marL="685800" lvl="1" indent="-228600">
              <a:buFont typeface="+mj-lt"/>
              <a:buAutoNum type="arabicPeriod"/>
            </a:pPr>
            <a:r>
              <a:rPr lang="en-US" dirty="0"/>
              <a:t>Click </a:t>
            </a:r>
            <a:r>
              <a:rPr lang="en-US" b="1" dirty="0"/>
              <a:t>Save</a:t>
            </a:r>
            <a:endParaRPr lang="en-US" dirty="0"/>
          </a:p>
          <a:p>
            <a:r>
              <a:rPr lang="en-US"/>
              <a:t> Let’s </a:t>
            </a:r>
            <a:r>
              <a:rPr lang="en-US" dirty="0"/>
              <a:t>look at how you would edit each line. </a:t>
            </a:r>
          </a:p>
          <a:p>
            <a:r>
              <a:rPr lang="en-US" dirty="0"/>
              <a:t>When splitting a transaction, the </a:t>
            </a:r>
            <a:r>
              <a:rPr lang="en-US" b="1" dirty="0"/>
              <a:t>Accounting Codes</a:t>
            </a:r>
            <a:r>
              <a:rPr lang="en-US" dirty="0"/>
              <a:t> can be accessed for each line item by selecting the drop-down arrow.</a:t>
            </a:r>
          </a:p>
          <a:p>
            <a:r>
              <a:rPr lang="en-US" dirty="0"/>
              <a:t> </a:t>
            </a:r>
          </a:p>
          <a:p>
            <a:r>
              <a:rPr lang="en-US" dirty="0"/>
              <a:t>In this example, sample accounting fields such as </a:t>
            </a:r>
            <a:r>
              <a:rPr lang="en-US" b="1" dirty="0"/>
              <a:t>Company</a:t>
            </a:r>
            <a:r>
              <a:rPr lang="en-US" dirty="0"/>
              <a:t> and </a:t>
            </a:r>
            <a:r>
              <a:rPr lang="en-US" b="1" dirty="0"/>
              <a:t>Cost Center</a:t>
            </a:r>
            <a:r>
              <a:rPr lang="en-US" dirty="0"/>
              <a:t> and </a:t>
            </a:r>
            <a:r>
              <a:rPr lang="en-US" b="1" dirty="0"/>
              <a:t>GL</a:t>
            </a:r>
            <a:r>
              <a:rPr lang="en-US" baseline="0" dirty="0"/>
              <a:t> </a:t>
            </a:r>
            <a:r>
              <a:rPr lang="en-US" dirty="0"/>
              <a:t>are available to be populated. </a:t>
            </a:r>
          </a:p>
          <a:p>
            <a:r>
              <a:rPr lang="en-US" dirty="0"/>
              <a:t> </a:t>
            </a:r>
          </a:p>
          <a:p>
            <a:r>
              <a:rPr lang="en-US" dirty="0"/>
              <a:t>A new and enhanced feature allows the Cardholder to easily add additional lines or delete incorrect lines without having to begin the splitting all over again. So if you need to</a:t>
            </a:r>
            <a:r>
              <a:rPr lang="en-US" baseline="0" dirty="0"/>
              <a:t> another split or delete an extra line, it is now an easy and quick process. After adding or deleting an accounting line, be sure to check the % field for each line, especially the last line since it will always be effected by any changes.</a:t>
            </a:r>
            <a:endParaRPr lang="en-US" dirty="0"/>
          </a:p>
          <a:p>
            <a:r>
              <a:rPr lang="en-US" dirty="0"/>
              <a:t> </a:t>
            </a:r>
          </a:p>
          <a:p>
            <a:r>
              <a:rPr lang="en-US" dirty="0"/>
              <a:t>By clicking on the </a:t>
            </a:r>
            <a:r>
              <a:rPr lang="en-US" b="1" i="1" dirty="0"/>
              <a:t>plus sign</a:t>
            </a:r>
            <a:r>
              <a:rPr lang="en-US" dirty="0"/>
              <a:t> you can easily add additional splits. By clicking on the </a:t>
            </a:r>
            <a:r>
              <a:rPr lang="en-US" b="1" i="1" dirty="0"/>
              <a:t>trash can</a:t>
            </a:r>
            <a:r>
              <a:rPr lang="en-US" dirty="0"/>
              <a:t> icon, you can easily delete any lines entered in error.</a:t>
            </a:r>
          </a:p>
          <a:p>
            <a:r>
              <a:rPr lang="en-US" dirty="0"/>
              <a:t> </a:t>
            </a:r>
          </a:p>
          <a:p>
            <a:r>
              <a:rPr lang="en-US" dirty="0"/>
              <a:t>There is a second tab of the </a:t>
            </a:r>
            <a:r>
              <a:rPr lang="en-US" b="1" dirty="0"/>
              <a:t>Transaction Detail</a:t>
            </a:r>
            <a:r>
              <a:rPr lang="en-US" dirty="0"/>
              <a:t> screen where you will find </a:t>
            </a:r>
            <a:r>
              <a:rPr lang="en-US" b="1" dirty="0"/>
              <a:t>Addendum Detail</a:t>
            </a:r>
            <a:r>
              <a:rPr lang="en-US" dirty="0"/>
              <a:t>. </a:t>
            </a:r>
          </a:p>
          <a:p>
            <a:r>
              <a:rPr lang="en-US" dirty="0"/>
              <a:t> </a:t>
            </a:r>
          </a:p>
          <a:p>
            <a:r>
              <a:rPr lang="en-US" dirty="0"/>
              <a:t>Let’s look at that next.  </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34</a:t>
            </a:fld>
            <a:endParaRPr lang="en-US" dirty="0"/>
          </a:p>
        </p:txBody>
      </p:sp>
    </p:spTree>
    <p:extLst>
      <p:ext uri="{BB962C8B-B14F-4D97-AF65-F5344CB8AC3E}">
        <p14:creationId xmlns:p14="http://schemas.microsoft.com/office/powerpoint/2010/main" val="983963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Addendum </a:t>
            </a:r>
            <a:r>
              <a:rPr lang="en-US" sz="1200" b="0" kern="1200" dirty="0">
                <a:solidFill>
                  <a:schemeClr val="tx1"/>
                </a:solidFill>
                <a:latin typeface="+mn-lt"/>
                <a:ea typeface="+mn-ea"/>
                <a:cs typeface="+mn-cs"/>
              </a:rPr>
              <a:t>tab</a:t>
            </a:r>
            <a:r>
              <a:rPr lang="en-US" sz="1200" kern="1200" dirty="0">
                <a:solidFill>
                  <a:schemeClr val="tx1"/>
                </a:solidFill>
                <a:latin typeface="+mn-lt"/>
                <a:ea typeface="+mn-ea"/>
                <a:cs typeface="+mn-cs"/>
              </a:rPr>
              <a:t> will show any Level 2 or Level 3 data sent by the Merchant.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a merchant, attaches addendum details to a transaction, then you can view the addendum details here. For example, an airline ticket</a:t>
            </a:r>
            <a:r>
              <a:rPr lang="en-US" sz="1200" kern="1200" baseline="0" dirty="0">
                <a:solidFill>
                  <a:schemeClr val="tx1"/>
                </a:solidFill>
                <a:latin typeface="+mn-lt"/>
                <a:ea typeface="+mn-ea"/>
                <a:cs typeface="+mn-cs"/>
              </a:rPr>
              <a:t> purchase will include details about the flight including, Flight number, Depart Date, Travel Agency Codes and legs of the trip.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a merchant does not provide addendum details, then the </a:t>
            </a:r>
            <a:r>
              <a:rPr lang="en-US" sz="1200" b="1" kern="1200" dirty="0">
                <a:solidFill>
                  <a:schemeClr val="tx1"/>
                </a:solidFill>
                <a:latin typeface="+mn-lt"/>
                <a:ea typeface="+mn-ea"/>
                <a:cs typeface="+mn-cs"/>
              </a:rPr>
              <a:t>Addendum </a:t>
            </a:r>
            <a:r>
              <a:rPr lang="en-US" sz="1200" b="0" kern="1200" dirty="0">
                <a:solidFill>
                  <a:schemeClr val="tx1"/>
                </a:solidFill>
                <a:latin typeface="+mn-lt"/>
                <a:ea typeface="+mn-ea"/>
                <a:cs typeface="+mn-cs"/>
              </a:rPr>
              <a:t>tab</a:t>
            </a:r>
            <a:r>
              <a:rPr lang="en-US" sz="1200" kern="1200" dirty="0">
                <a:solidFill>
                  <a:schemeClr val="tx1"/>
                </a:solidFill>
                <a:latin typeface="+mn-lt"/>
                <a:ea typeface="+mn-ea"/>
                <a:cs typeface="+mn-cs"/>
              </a:rPr>
              <a:t> is inactive and cannot be accessed.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addendum detail is available, a small icon displays in the </a:t>
            </a:r>
            <a:r>
              <a:rPr lang="en-US" sz="1200" b="1" kern="1200" dirty="0">
                <a:solidFill>
                  <a:schemeClr val="tx1"/>
                </a:solidFill>
                <a:latin typeface="+mn-lt"/>
                <a:ea typeface="+mn-ea"/>
                <a:cs typeface="+mn-cs"/>
              </a:rPr>
              <a:t>Transaction ID</a:t>
            </a:r>
            <a:r>
              <a:rPr lang="en-US" sz="1200" kern="1200" dirty="0">
                <a:solidFill>
                  <a:schemeClr val="tx1"/>
                </a:solidFill>
                <a:latin typeface="+mn-lt"/>
                <a:ea typeface="+mn-ea"/>
                <a:cs typeface="+mn-cs"/>
              </a:rPr>
              <a:t> column on the </a:t>
            </a:r>
            <a:r>
              <a:rPr lang="en-US" sz="1200" b="1" kern="1200" dirty="0">
                <a:solidFill>
                  <a:schemeClr val="tx1"/>
                </a:solidFill>
                <a:latin typeface="+mn-lt"/>
                <a:ea typeface="+mn-ea"/>
                <a:cs typeface="+mn-cs"/>
              </a:rPr>
              <a:t>Transaction List</a:t>
            </a:r>
            <a:r>
              <a:rPr lang="en-US" sz="1200" kern="1200" dirty="0">
                <a:solidFill>
                  <a:schemeClr val="tx1"/>
                </a:solidFill>
                <a:latin typeface="+mn-lt"/>
                <a:ea typeface="+mn-ea"/>
                <a:cs typeface="+mn-cs"/>
              </a:rPr>
              <a:t> screen.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For Level 3 data, there are several types of addendum data including Airline, Hotel, Car Rentals, Purchases, etc., from which addendum data will populate.  Each type of merchant will display different information on this tab.</a:t>
            </a:r>
          </a:p>
          <a:p>
            <a:endParaRPr lang="en-US" dirty="0"/>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35</a:t>
            </a:fld>
            <a:endParaRPr lang="en-US" dirty="0"/>
          </a:p>
        </p:txBody>
      </p:sp>
    </p:spTree>
    <p:extLst>
      <p:ext uri="{BB962C8B-B14F-4D97-AF65-F5344CB8AC3E}">
        <p14:creationId xmlns:p14="http://schemas.microsoft.com/office/powerpoint/2010/main" val="384415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last area to cover regarding Transactions includes viewing and printing your </a:t>
            </a:r>
            <a:r>
              <a:rPr lang="en-US" b="1" dirty="0"/>
              <a:t>Statement.</a:t>
            </a:r>
          </a:p>
          <a:p>
            <a:r>
              <a:rPr lang="en-US" dirty="0"/>
              <a:t> </a:t>
            </a:r>
          </a:p>
          <a:p>
            <a:r>
              <a:rPr lang="en-US" dirty="0"/>
              <a:t>From the </a:t>
            </a:r>
            <a:r>
              <a:rPr lang="en-US" b="1" dirty="0"/>
              <a:t>Transaction Detail</a:t>
            </a:r>
            <a:r>
              <a:rPr lang="en-US" dirty="0"/>
              <a:t> list you can select the </a:t>
            </a:r>
            <a:r>
              <a:rPr lang="en-US" b="1" dirty="0"/>
              <a:t>View Statement</a:t>
            </a:r>
            <a:r>
              <a:rPr lang="en-US" dirty="0"/>
              <a:t> link at the upper right top and you will be taken directly to your current statement. Please note that you</a:t>
            </a:r>
            <a:r>
              <a:rPr lang="en-US" baseline="0" dirty="0"/>
              <a:t> will may find links to your statements from other screens as well.</a:t>
            </a:r>
            <a:endParaRPr lang="en-US" dirty="0"/>
          </a:p>
          <a:p>
            <a:r>
              <a:rPr lang="en-US" dirty="0"/>
              <a:t> </a:t>
            </a:r>
          </a:p>
          <a:p>
            <a:r>
              <a:rPr lang="en-US" dirty="0"/>
              <a:t>In Legacy PaymentNet, there was a quasi-statement created from an advanced query that didn’t always match the processor statement. With this updated PaymentNet</a:t>
            </a:r>
            <a:r>
              <a:rPr lang="en-US" baseline="0" dirty="0"/>
              <a:t> platform, the statement you view online will always match the statement received in the mail.</a:t>
            </a:r>
            <a:endParaRPr lang="en-US" dirty="0"/>
          </a:p>
          <a:p>
            <a:r>
              <a:rPr lang="en-US" dirty="0"/>
              <a:t> </a:t>
            </a:r>
          </a:p>
          <a:p>
            <a:r>
              <a:rPr lang="en-US" b="1" dirty="0"/>
              <a:t>Remember</a:t>
            </a:r>
            <a:r>
              <a:rPr lang="en-US" dirty="0"/>
              <a:t>: The current statement will not be available until up to 48 hours after the billing cycle is closed.</a:t>
            </a:r>
          </a:p>
          <a:p>
            <a:r>
              <a:rPr lang="en-US" dirty="0"/>
              <a:t> </a:t>
            </a:r>
          </a:p>
          <a:p>
            <a:r>
              <a:rPr lang="en-US" dirty="0"/>
              <a:t>Now that the review of the </a:t>
            </a:r>
            <a:r>
              <a:rPr lang="en-US" b="1" dirty="0"/>
              <a:t>Transaction</a:t>
            </a:r>
            <a:r>
              <a:rPr lang="en-US" dirty="0"/>
              <a:t> Modules is complete, let’s take a look at </a:t>
            </a:r>
            <a:r>
              <a:rPr lang="en-US" b="1" dirty="0"/>
              <a:t>Reports</a:t>
            </a:r>
            <a:r>
              <a:rPr lang="en-US" dirty="0"/>
              <a:t> and highlight any additional information you may need to know about the PaymentNet platform update.</a:t>
            </a:r>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36</a:t>
            </a:fld>
            <a:endParaRPr lang="en-US" dirty="0"/>
          </a:p>
        </p:txBody>
      </p:sp>
    </p:spTree>
    <p:extLst>
      <p:ext uri="{BB962C8B-B14F-4D97-AF65-F5344CB8AC3E}">
        <p14:creationId xmlns:p14="http://schemas.microsoft.com/office/powerpoint/2010/main" val="938081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Reports</a:t>
            </a:r>
            <a:r>
              <a:rPr lang="en-US" dirty="0"/>
              <a:t> Module provides two submenu options for you to choose from. Let’s discuss them now.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37</a:t>
            </a:fld>
            <a:endParaRPr lang="en-US" dirty="0"/>
          </a:p>
        </p:txBody>
      </p:sp>
    </p:spTree>
    <p:extLst>
      <p:ext uri="{BB962C8B-B14F-4D97-AF65-F5344CB8AC3E}">
        <p14:creationId xmlns:p14="http://schemas.microsoft.com/office/powerpoint/2010/main" val="4118053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submenus found under the </a:t>
            </a:r>
            <a:r>
              <a:rPr lang="en-US" b="1" dirty="0"/>
              <a:t>Reports</a:t>
            </a:r>
            <a:r>
              <a:rPr lang="en-US" dirty="0"/>
              <a:t> Module are:</a:t>
            </a:r>
          </a:p>
          <a:p>
            <a:r>
              <a:rPr lang="en-US" dirty="0"/>
              <a:t> </a:t>
            </a:r>
          </a:p>
          <a:p>
            <a:pPr lvl="1">
              <a:buFont typeface="Arial" pitchFamily="34" charset="0"/>
              <a:buChar char="•"/>
            </a:pPr>
            <a:r>
              <a:rPr lang="en-US" b="1" dirty="0"/>
              <a:t>  Create</a:t>
            </a:r>
            <a:r>
              <a:rPr lang="en-US" dirty="0"/>
              <a:t>: The </a:t>
            </a:r>
            <a:r>
              <a:rPr lang="en-US" b="1" dirty="0"/>
              <a:t>Create</a:t>
            </a:r>
            <a:r>
              <a:rPr lang="en-US" dirty="0"/>
              <a:t> menu takes you to the </a:t>
            </a:r>
            <a:r>
              <a:rPr lang="en-US" b="1" dirty="0"/>
              <a:t>Report List</a:t>
            </a:r>
            <a:r>
              <a:rPr lang="en-US" dirty="0"/>
              <a:t> screen. The Report List screen is also the starting point for creating or scheduling reports. </a:t>
            </a:r>
          </a:p>
          <a:p>
            <a:pPr lvl="1">
              <a:buFont typeface="Arial" pitchFamily="34" charset="0"/>
              <a:buChar char="•"/>
            </a:pPr>
            <a:endParaRPr lang="en-US" dirty="0"/>
          </a:p>
          <a:p>
            <a:pPr lvl="1">
              <a:buFont typeface="Arial" pitchFamily="34" charset="0"/>
              <a:buChar char="•"/>
            </a:pPr>
            <a:r>
              <a:rPr lang="en-US" b="1" dirty="0"/>
              <a:t>  Download</a:t>
            </a:r>
            <a:r>
              <a:rPr lang="en-US" dirty="0"/>
              <a:t> - The </a:t>
            </a:r>
            <a:r>
              <a:rPr lang="en-US" b="1" dirty="0"/>
              <a:t>Available Downloads</a:t>
            </a:r>
            <a:r>
              <a:rPr lang="en-US" dirty="0"/>
              <a:t> screen displays all processed reports. From this screen you can download or delete reports. Once reports are processed, you will see a message on your </a:t>
            </a:r>
            <a:r>
              <a:rPr lang="en-US" b="1" dirty="0"/>
              <a:t>Home Page</a:t>
            </a:r>
            <a:r>
              <a:rPr lang="en-US" dirty="0"/>
              <a:t> in the </a:t>
            </a:r>
            <a:r>
              <a:rPr lang="en-US" b="1" dirty="0"/>
              <a:t>Items Awaiting Your Action</a:t>
            </a:r>
            <a:r>
              <a:rPr lang="en-US" dirty="0"/>
              <a:t> section indicating that you have </a:t>
            </a:r>
            <a:r>
              <a:rPr lang="en-US" b="1" dirty="0"/>
              <a:t>Available Download </a:t>
            </a:r>
            <a:r>
              <a:rPr lang="en-US" dirty="0"/>
              <a:t>Files for your review.</a:t>
            </a:r>
          </a:p>
          <a:p>
            <a:r>
              <a:rPr lang="en-US" dirty="0"/>
              <a:t> </a:t>
            </a:r>
          </a:p>
          <a:p>
            <a:r>
              <a:rPr lang="en-US" dirty="0"/>
              <a:t>Remember that reports can be generated in Adobe PDF, Microsoft</a:t>
            </a:r>
            <a:r>
              <a:rPr lang="en-US" baseline="0" dirty="0"/>
              <a:t> </a:t>
            </a:r>
            <a:r>
              <a:rPr lang="en-US" dirty="0"/>
              <a:t>Excel, or CSV. Reports can no longer be generated in MS Word.</a:t>
            </a:r>
          </a:p>
          <a:p>
            <a:r>
              <a:rPr lang="en-US" dirty="0"/>
              <a:t> </a:t>
            </a:r>
          </a:p>
          <a:p>
            <a:r>
              <a:rPr lang="en-US" dirty="0"/>
              <a:t>Let’s review the </a:t>
            </a:r>
            <a:r>
              <a:rPr lang="en-US" b="1" dirty="0"/>
              <a:t>Report List</a:t>
            </a:r>
            <a:r>
              <a:rPr lang="en-US" b="1" baseline="0" dirty="0"/>
              <a:t> </a:t>
            </a:r>
            <a:r>
              <a:rPr lang="en-US" baseline="0" dirty="0"/>
              <a:t>in the</a:t>
            </a:r>
            <a:r>
              <a:rPr lang="en-US" dirty="0"/>
              <a:t> next slide</a:t>
            </a:r>
            <a:r>
              <a:rPr lang="en-US" baseline="0" dirty="0"/>
              <a:t> which is accessed by clicking on </a:t>
            </a:r>
            <a:r>
              <a:rPr lang="en-US" b="1" baseline="0" dirty="0"/>
              <a:t>Create.</a:t>
            </a:r>
            <a:r>
              <a:rPr lang="en-US" dirty="0"/>
              <a:t> </a:t>
            </a:r>
          </a:p>
          <a:p>
            <a:endParaRPr lang="en-US" baseline="0"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38</a:t>
            </a:fld>
            <a:endParaRPr lang="en-US" dirty="0"/>
          </a:p>
        </p:txBody>
      </p:sp>
    </p:spTree>
    <p:extLst>
      <p:ext uri="{BB962C8B-B14F-4D97-AF65-F5344CB8AC3E}">
        <p14:creationId xmlns:p14="http://schemas.microsoft.com/office/powerpoint/2010/main" val="2337293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Report List</a:t>
            </a:r>
            <a:r>
              <a:rPr lang="en-US" dirty="0"/>
              <a:t> screen displays a comprehensive list of reports that you as a Cardholder have access to as designated by your organization.</a:t>
            </a:r>
          </a:p>
          <a:p>
            <a:r>
              <a:rPr lang="en-US" dirty="0"/>
              <a:t> </a:t>
            </a:r>
          </a:p>
          <a:p>
            <a:r>
              <a:rPr lang="en-US" dirty="0"/>
              <a:t>You</a:t>
            </a:r>
            <a:r>
              <a:rPr lang="en-US" baseline="0" dirty="0"/>
              <a:t> can filter your report list by clicking on the </a:t>
            </a:r>
            <a:r>
              <a:rPr lang="en-US" b="1" baseline="0" dirty="0"/>
              <a:t>Report Type </a:t>
            </a:r>
            <a:r>
              <a:rPr lang="en-US" b="0" baseline="0" dirty="0"/>
              <a:t> drop-down menu. In the next slide, we will discuss saving your report criteria for future use. That report criteria becomes available under </a:t>
            </a:r>
            <a:r>
              <a:rPr lang="en-US" b="1" baseline="0" dirty="0"/>
              <a:t>My Saved Reports</a:t>
            </a:r>
            <a:r>
              <a:rPr lang="en-US" b="0" baseline="0" dirty="0"/>
              <a:t> which is also found in the </a:t>
            </a:r>
            <a:r>
              <a:rPr lang="en-US" b="1" baseline="0" dirty="0"/>
              <a:t>Report Type </a:t>
            </a:r>
            <a:r>
              <a:rPr lang="en-US" b="0" baseline="0" dirty="0"/>
              <a:t> drop-down menu.</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Click on the </a:t>
            </a:r>
            <a:r>
              <a:rPr lang="en-US" b="1" dirty="0"/>
              <a:t>Report</a:t>
            </a:r>
            <a:r>
              <a:rPr lang="en-US" dirty="0"/>
              <a:t> that you would like to process. You will be taken to a screen where you will be able to choose criteria which will determine which transactions will be pulled into your report. </a:t>
            </a:r>
          </a:p>
          <a:p>
            <a:endParaRPr lang="en-US" b="0" baseline="0" dirty="0"/>
          </a:p>
          <a:p>
            <a:r>
              <a:rPr lang="en-US" b="0" baseline="0" dirty="0"/>
              <a:t>Let’s move to the next slide to see how to choose criteria.</a:t>
            </a:r>
            <a:endParaRPr lang="en-US" dirty="0"/>
          </a:p>
          <a:p>
            <a:r>
              <a:rPr lang="en-US" dirty="0"/>
              <a:t> </a:t>
            </a:r>
          </a:p>
          <a:p>
            <a:pPr lvl="0">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39</a:t>
            </a:fld>
            <a:endParaRPr lang="en-US" dirty="0"/>
          </a:p>
        </p:txBody>
      </p:sp>
    </p:spTree>
    <p:extLst>
      <p:ext uri="{BB962C8B-B14F-4D97-AF65-F5344CB8AC3E}">
        <p14:creationId xmlns:p14="http://schemas.microsoft.com/office/powerpoint/2010/main" val="98375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And then what happens?</a:t>
            </a:r>
            <a:endParaRPr lang="en-US" dirty="0"/>
          </a:p>
          <a:p>
            <a:r>
              <a:rPr lang="en-US" dirty="0"/>
              <a:t> </a:t>
            </a:r>
          </a:p>
          <a:p>
            <a:r>
              <a:rPr lang="en-US" dirty="0"/>
              <a:t>After</a:t>
            </a:r>
            <a:r>
              <a:rPr lang="en-US" baseline="0" dirty="0"/>
              <a:t> our migration to the new platform, you will notice some immediate benefits. </a:t>
            </a:r>
            <a:r>
              <a:rPr lang="en-US" dirty="0"/>
              <a:t>As Cardholders you will</a:t>
            </a:r>
            <a:r>
              <a:rPr lang="en-US" baseline="0" dirty="0"/>
              <a:t> </a:t>
            </a:r>
            <a:r>
              <a:rPr lang="en-US" dirty="0"/>
              <a:t>find similar processes for completing tasks you are most familiar with. You will also find a more intuitive and user-friendly experience and enhanced support options including self-help tools to empower your</a:t>
            </a:r>
            <a:r>
              <a:rPr lang="en-US" baseline="0" dirty="0"/>
              <a:t> </a:t>
            </a:r>
            <a:r>
              <a:rPr lang="en-US" dirty="0"/>
              <a:t>own learning as you move from screen to screen. There is increased functionality and new features that will enhance</a:t>
            </a:r>
            <a:r>
              <a:rPr lang="en-US" baseline="0" dirty="0"/>
              <a:t> your daily activities.</a:t>
            </a:r>
            <a:endParaRPr lang="en-US" dirty="0"/>
          </a:p>
          <a:p>
            <a:r>
              <a:rPr lang="en-US" dirty="0"/>
              <a:t> </a:t>
            </a:r>
          </a:p>
          <a:p>
            <a:r>
              <a:rPr lang="en-US" dirty="0"/>
              <a:t>Let’s discuss ‘What’ this means to you.  </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a:t>
            </a:fld>
            <a:endParaRPr lang="en-US" dirty="0"/>
          </a:p>
        </p:txBody>
      </p:sp>
    </p:spTree>
    <p:extLst>
      <p:ext uri="{BB962C8B-B14F-4D97-AF65-F5344CB8AC3E}">
        <p14:creationId xmlns:p14="http://schemas.microsoft.com/office/powerpoint/2010/main" val="2316956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40</a:t>
            </a:fld>
            <a:endParaRPr lang="en-US" dirty="0"/>
          </a:p>
        </p:txBody>
      </p:sp>
      <p:sp>
        <p:nvSpPr>
          <p:cNvPr id="3" name="Notes Placeholder 2"/>
          <p:cNvSpPr>
            <a:spLocks noGrp="1"/>
          </p:cNvSpPr>
          <p:nvPr>
            <p:ph type="body" idx="1"/>
          </p:nvPr>
        </p:nvSpPr>
        <p:spPr/>
        <p:txBody>
          <a:bodyPr>
            <a:normAutofit fontScale="92500"/>
          </a:bodyPr>
          <a:lstStyle/>
          <a:p>
            <a:r>
              <a:rPr lang="en-US" dirty="0"/>
              <a:t>As</a:t>
            </a:r>
            <a:r>
              <a:rPr lang="en-US" baseline="0" dirty="0"/>
              <a:t> you may have noticed, running a report is almost identical to running an advanced query. The fields available are:</a:t>
            </a:r>
            <a:r>
              <a:rPr lang="en-US" dirty="0"/>
              <a:t> </a:t>
            </a:r>
          </a:p>
          <a:p>
            <a:endParaRPr lang="en-US" dirty="0"/>
          </a:p>
          <a:p>
            <a:r>
              <a:rPr lang="en-US" b="1" dirty="0"/>
              <a:t>Name </a:t>
            </a:r>
            <a:r>
              <a:rPr lang="en-US" b="0" dirty="0"/>
              <a:t> - You</a:t>
            </a:r>
            <a:r>
              <a:rPr lang="en-US" b="0" baseline="0" dirty="0"/>
              <a:t> can name your report if you wish to saved the criteria for future use.</a:t>
            </a:r>
            <a:endParaRPr lang="en-US" b="1" dirty="0"/>
          </a:p>
          <a:p>
            <a:r>
              <a:rPr lang="en-US" b="1" dirty="0"/>
              <a:t>Report Format - </a:t>
            </a:r>
            <a:r>
              <a:rPr lang="en-US" b="0" baseline="0" dirty="0"/>
              <a:t> You have a choice of Adobe PDF, Excel and CSV.</a:t>
            </a:r>
            <a:endParaRPr lang="en-US" b="1" dirty="0"/>
          </a:p>
          <a:p>
            <a:r>
              <a:rPr lang="en-US" b="1" dirty="0"/>
              <a:t>Date Range</a:t>
            </a:r>
            <a:r>
              <a:rPr lang="en-US" b="1" baseline="0" dirty="0"/>
              <a:t> – </a:t>
            </a:r>
            <a:r>
              <a:rPr lang="en-US" b="0" baseline="0" dirty="0"/>
              <a:t>A Date Range is required to filter transactions to be included.</a:t>
            </a:r>
            <a:endParaRPr lang="en-US" b="1" dirty="0"/>
          </a:p>
          <a:p>
            <a:r>
              <a:rPr lang="en-US" b="1" dirty="0"/>
              <a:t>Criteria –</a:t>
            </a:r>
            <a:r>
              <a:rPr lang="en-US" b="1" baseline="0" dirty="0"/>
              <a:t> </a:t>
            </a:r>
            <a:r>
              <a:rPr lang="en-US" b="0" baseline="0" dirty="0"/>
              <a:t>Adding Criteria will help further filter transactions to be included. (Optional)</a:t>
            </a:r>
            <a:endParaRPr lang="en-US" b="1" dirty="0"/>
          </a:p>
          <a:p>
            <a:r>
              <a:rPr lang="en-US" b="1" dirty="0"/>
              <a:t>Hierarchy - </a:t>
            </a:r>
            <a:r>
              <a:rPr lang="en-US" b="0" baseline="0" dirty="0"/>
              <a:t>Adding a Hierarchy will help further filter transactions to be included. (Optional)</a:t>
            </a:r>
            <a:endParaRPr lang="en-US" b="1" dirty="0"/>
          </a:p>
          <a:p>
            <a:r>
              <a:rPr lang="en-US" b="1" dirty="0"/>
              <a:t>Order</a:t>
            </a:r>
            <a:r>
              <a:rPr lang="en-US" b="1" baseline="0" dirty="0"/>
              <a:t> by – </a:t>
            </a:r>
            <a:r>
              <a:rPr lang="en-US" b="0" baseline="0" dirty="0"/>
              <a:t>Adding Order By fields will sort transactions included in the report. (Optional)</a:t>
            </a:r>
            <a:endParaRPr lang="en-US" b="1" baseline="0" dirty="0"/>
          </a:p>
          <a:p>
            <a:endParaRPr lang="en-US" dirty="0"/>
          </a:p>
          <a:p>
            <a:r>
              <a:rPr lang="en-US" dirty="0"/>
              <a:t>Additionally, you can schedule a report to be run automatically.</a:t>
            </a:r>
          </a:p>
          <a:p>
            <a:endParaRPr lang="en-US" baseline="0" dirty="0"/>
          </a:p>
          <a:p>
            <a:r>
              <a:rPr lang="en-US" baseline="0" dirty="0"/>
              <a:t>To schedule a report, check the </a:t>
            </a:r>
            <a:r>
              <a:rPr lang="en-US" b="1" baseline="0" dirty="0"/>
              <a:t>Schedule to Run Automatically </a:t>
            </a:r>
            <a:r>
              <a:rPr lang="en-US" baseline="0" dirty="0"/>
              <a:t>box and then choose the frequency schedule of the report. Frequency options  include: daily, weekly, monthly or cycles. </a:t>
            </a:r>
          </a:p>
          <a:p>
            <a:endParaRPr lang="en-US" baseline="0" dirty="0"/>
          </a:p>
          <a:p>
            <a:r>
              <a:rPr lang="en-US" baseline="0" dirty="0"/>
              <a:t>Once the report has been processed, it will be available for download via </a:t>
            </a:r>
            <a:r>
              <a:rPr lang="en-US" b="1" baseline="0" dirty="0"/>
              <a:t>Reports &gt; Downloads.</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t>For those Cardholders who make your own payments, let’s review a few things that you need to know about setting up payments in PaymentNet.</a:t>
            </a:r>
          </a:p>
          <a:p>
            <a:endParaRPr lang="en-US" sz="1100" dirty="0"/>
          </a:p>
        </p:txBody>
      </p:sp>
      <p:graphicFrame>
        <p:nvGraphicFramePr>
          <p:cNvPr id="1026" name="Object 2"/>
          <p:cNvGraphicFramePr>
            <a:graphicFrameLocks noChangeAspect="1"/>
          </p:cNvGraphicFramePr>
          <p:nvPr/>
        </p:nvGraphicFramePr>
        <p:xfrm>
          <a:off x="1143000" y="477838"/>
          <a:ext cx="4570413" cy="3427412"/>
        </p:xfrm>
        <a:graphic>
          <a:graphicData uri="http://schemas.openxmlformats.org/presentationml/2006/ole">
            <mc:AlternateContent xmlns:mc="http://schemas.openxmlformats.org/markup-compatibility/2006">
              <mc:Choice xmlns:v="urn:schemas-microsoft-com:vml" Requires="v">
                <p:oleObj spid="_x0000_s100362" name="Slide" r:id="rId4" imgW="4570388" imgH="3427437" progId="PowerPoint.Slide.12">
                  <p:embed/>
                </p:oleObj>
              </mc:Choice>
              <mc:Fallback>
                <p:oleObj name="Slide" r:id="rId4" imgW="4570388" imgH="3427437" progId="PowerPoint.Slide.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7838"/>
                        <a:ext cx="4570413"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066800" y="400050"/>
            <a:ext cx="4752975" cy="3749040"/>
          </a:xfrm>
          <a:prstGeom prst="rect">
            <a:avLst/>
          </a:prstGeom>
          <a:noFill/>
          <a:ln w="190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417172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Help Module</a:t>
            </a:r>
            <a:r>
              <a:rPr lang="en-US" dirty="0"/>
              <a:t> allows all users to access and search for information in many different ways. </a:t>
            </a:r>
          </a:p>
          <a:p>
            <a:r>
              <a:rPr lang="en-US"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41</a:t>
            </a:fld>
            <a:endParaRPr lang="en-US" dirty="0"/>
          </a:p>
        </p:txBody>
      </p:sp>
    </p:spTree>
    <p:extLst>
      <p:ext uri="{BB962C8B-B14F-4D97-AF65-F5344CB8AC3E}">
        <p14:creationId xmlns:p14="http://schemas.microsoft.com/office/powerpoint/2010/main" val="3844495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will find the </a:t>
            </a:r>
            <a:r>
              <a:rPr lang="en-US" b="1" dirty="0"/>
              <a:t>Help Module</a:t>
            </a:r>
            <a:r>
              <a:rPr lang="en-US" dirty="0"/>
              <a:t> listed on your main task bar alongside the </a:t>
            </a:r>
            <a:r>
              <a:rPr lang="en-US" b="1" dirty="0"/>
              <a:t>Transactions</a:t>
            </a:r>
            <a:r>
              <a:rPr lang="en-US" dirty="0"/>
              <a:t>, </a:t>
            </a:r>
            <a:r>
              <a:rPr lang="en-US" b="1" dirty="0"/>
              <a:t>Reports</a:t>
            </a:r>
            <a:r>
              <a:rPr lang="en-US" dirty="0"/>
              <a:t> and </a:t>
            </a:r>
            <a:r>
              <a:rPr lang="en-US" b="1" dirty="0"/>
              <a:t>Payments</a:t>
            </a:r>
            <a:r>
              <a:rPr lang="en-US" dirty="0"/>
              <a:t> Modules.</a:t>
            </a:r>
          </a:p>
          <a:p>
            <a:r>
              <a:rPr lang="en-US" dirty="0"/>
              <a:t> </a:t>
            </a:r>
          </a:p>
          <a:p>
            <a:r>
              <a:rPr lang="en-US" dirty="0"/>
              <a:t>Once you click on the Module, you will find two sub-menus as shown above:</a:t>
            </a:r>
          </a:p>
          <a:p>
            <a:pPr lvl="1">
              <a:buFont typeface="Arial" pitchFamily="34" charset="0"/>
              <a:buChar char="•"/>
            </a:pPr>
            <a:r>
              <a:rPr lang="en-US" b="1" dirty="0"/>
              <a:t>  Help For This Page</a:t>
            </a:r>
            <a:r>
              <a:rPr lang="en-US" dirty="0"/>
              <a:t> which allows you to access the </a:t>
            </a:r>
            <a:r>
              <a:rPr lang="en-US" b="1" dirty="0"/>
              <a:t>Help Guide</a:t>
            </a:r>
            <a:r>
              <a:rPr lang="en-US" dirty="0"/>
              <a:t> from any page within PaymentNet.</a:t>
            </a:r>
          </a:p>
          <a:p>
            <a:pPr lvl="1">
              <a:buFont typeface="Arial" pitchFamily="34" charset="0"/>
              <a:buChar char="•"/>
            </a:pPr>
            <a:r>
              <a:rPr lang="en-US" b="1" dirty="0"/>
              <a:t>  Help Index </a:t>
            </a:r>
            <a:r>
              <a:rPr lang="en-US" dirty="0"/>
              <a:t>which takes you to the entire help information guide from which you can begin a search.</a:t>
            </a:r>
          </a:p>
          <a:p>
            <a:r>
              <a:rPr lang="en-US" dirty="0"/>
              <a:t> </a:t>
            </a:r>
          </a:p>
          <a:p>
            <a:r>
              <a:rPr lang="en-US" dirty="0"/>
              <a:t>For example, if you select </a:t>
            </a:r>
            <a:r>
              <a:rPr lang="en-US" b="1" dirty="0"/>
              <a:t>Help For This Page</a:t>
            </a:r>
            <a:r>
              <a:rPr lang="en-US" dirty="0"/>
              <a:t> from the </a:t>
            </a:r>
            <a:r>
              <a:rPr lang="en-US" b="1" i="1" dirty="0"/>
              <a:t>Transactions &gt; Manage</a:t>
            </a:r>
            <a:r>
              <a:rPr lang="en-US" dirty="0"/>
              <a:t> screen as shown above, you will see an overview of the screen as well as links to each of the actions that can be performed from that screen.</a:t>
            </a: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42</a:t>
            </a:fld>
            <a:endParaRPr lang="en-US" dirty="0"/>
          </a:p>
        </p:txBody>
      </p:sp>
    </p:spTree>
    <p:extLst>
      <p:ext uri="{BB962C8B-B14F-4D97-AF65-F5344CB8AC3E}">
        <p14:creationId xmlns:p14="http://schemas.microsoft.com/office/powerpoint/2010/main" val="3899619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a:t>
            </a:r>
            <a:r>
              <a:rPr lang="en-US" b="1" dirty="0"/>
              <a:t>Help Index</a:t>
            </a:r>
            <a:r>
              <a:rPr lang="en-US" dirty="0"/>
              <a:t> allows you to search in various ways. Let’s review what each of these </a:t>
            </a:r>
            <a:r>
              <a:rPr lang="en-US" b="1" dirty="0"/>
              <a:t>Help </a:t>
            </a:r>
            <a:r>
              <a:rPr lang="en-US" dirty="0"/>
              <a:t>methods will provide you with by referring to the slide above. </a:t>
            </a:r>
          </a:p>
          <a:p>
            <a:endParaRPr lang="en-US" dirty="0"/>
          </a:p>
          <a:p>
            <a:pPr marL="457200" lvl="2" eaLnBrk="1" hangingPunct="1">
              <a:spcBef>
                <a:spcPct val="0"/>
              </a:spcBef>
              <a:spcAft>
                <a:spcPts val="1200"/>
              </a:spcAft>
              <a:buClr>
                <a:srgbClr val="000000"/>
              </a:buClr>
              <a:buFont typeface="Arial" pitchFamily="34" charset="0"/>
              <a:buChar char="•"/>
            </a:pPr>
            <a:r>
              <a:rPr kumimoji="0" lang="en-US" b="1" i="0" u="none" strike="noStrike" cap="none" normalizeH="0" baseline="0" dirty="0">
                <a:ln>
                  <a:noFill/>
                </a:ln>
                <a:solidFill>
                  <a:srgbClr val="000000"/>
                </a:solidFill>
                <a:effectLst/>
              </a:rPr>
              <a:t>  Contents:</a:t>
            </a:r>
            <a:r>
              <a:rPr kumimoji="0" lang="en-US" b="0" i="0" u="none" strike="noStrike" cap="none" normalizeH="0" baseline="0" dirty="0">
                <a:ln>
                  <a:noFill/>
                </a:ln>
                <a:solidFill>
                  <a:srgbClr val="000000"/>
                </a:solidFill>
                <a:effectLst/>
              </a:rPr>
              <a:t> This option allows you to find the desired topic by choosing the appropriate category on the left and “drilling into” the topic from there.</a:t>
            </a:r>
            <a:endParaRPr kumimoji="0" lang="en-US" b="1" i="0" u="none" strike="noStrike" cap="none" normalizeH="0" baseline="0" dirty="0">
              <a:ln>
                <a:noFill/>
              </a:ln>
              <a:solidFill>
                <a:srgbClr val="000000"/>
              </a:solidFill>
              <a:effectLst/>
            </a:endParaRPr>
          </a:p>
          <a:p>
            <a:pPr lvl="1" eaLnBrk="1" hangingPunct="1">
              <a:spcBef>
                <a:spcPct val="0"/>
              </a:spcBef>
              <a:spcAft>
                <a:spcPts val="1200"/>
              </a:spcAft>
              <a:buClr>
                <a:srgbClr val="000000"/>
              </a:buClr>
              <a:buFont typeface="Arial" pitchFamily="34" charset="0"/>
              <a:buChar char="•"/>
            </a:pPr>
            <a:r>
              <a:rPr kumimoji="0" lang="en-US" b="1" i="0" u="none" strike="noStrike" cap="none" normalizeH="0" baseline="0" dirty="0">
                <a:ln>
                  <a:noFill/>
                </a:ln>
                <a:solidFill>
                  <a:srgbClr val="000000"/>
                </a:solidFill>
                <a:effectLst/>
              </a:rPr>
              <a:t>   Index:</a:t>
            </a:r>
            <a:r>
              <a:rPr kumimoji="0" lang="en-US" b="0" i="0" u="none" strike="noStrike" cap="none" normalizeH="0" baseline="0" dirty="0">
                <a:ln>
                  <a:noFill/>
                </a:ln>
                <a:solidFill>
                  <a:srgbClr val="000000"/>
                </a:solidFill>
                <a:effectLst/>
              </a:rPr>
              <a:t> This is an alphabetical list of keywords within the PaymentNet4 help guide. You can scroll to the desired index term or search for it in the “Find” field.</a:t>
            </a:r>
            <a:endParaRPr kumimoji="0" lang="en-US" b="1" i="0" u="none" strike="noStrike" cap="none" normalizeH="0" baseline="0" dirty="0">
              <a:ln>
                <a:noFill/>
              </a:ln>
              <a:solidFill>
                <a:srgbClr val="000000"/>
              </a:solidFill>
              <a:effectLst/>
            </a:endParaRPr>
          </a:p>
          <a:p>
            <a:pPr lvl="1" eaLnBrk="1" hangingPunct="1">
              <a:spcBef>
                <a:spcPct val="0"/>
              </a:spcBef>
              <a:spcAft>
                <a:spcPts val="1200"/>
              </a:spcAft>
              <a:buClr>
                <a:srgbClr val="000000"/>
              </a:buClr>
              <a:buFont typeface="Arial" pitchFamily="34" charset="0"/>
              <a:buChar char="•"/>
            </a:pPr>
            <a:r>
              <a:rPr kumimoji="0" lang="en-US" b="1" i="0" u="none" strike="noStrike" cap="none" normalizeH="0" baseline="0" dirty="0">
                <a:ln>
                  <a:noFill/>
                </a:ln>
                <a:solidFill>
                  <a:srgbClr val="000000"/>
                </a:solidFill>
                <a:effectLst/>
              </a:rPr>
              <a:t>  Search:</a:t>
            </a:r>
            <a:r>
              <a:rPr kumimoji="0" lang="en-US" b="0" i="0" u="none" strike="noStrike" cap="none" normalizeH="0" baseline="0" dirty="0">
                <a:ln>
                  <a:noFill/>
                </a:ln>
                <a:solidFill>
                  <a:srgbClr val="000000"/>
                </a:solidFill>
                <a:effectLst/>
              </a:rPr>
              <a:t> This feature will search for a given term throughout the documentation, and display all topics that include that term. You can even select a yellow highlight feature to locate the term easily on each page</a:t>
            </a:r>
            <a:r>
              <a:rPr kumimoji="0" lang="en-US" b="0" i="0" u="none" strike="noStrike" cap="none" normalizeH="0" dirty="0">
                <a:ln>
                  <a:noFill/>
                </a:ln>
                <a:solidFill>
                  <a:srgbClr val="000000"/>
                </a:solidFill>
                <a:effectLst/>
              </a:rPr>
              <a:t> displayed.</a:t>
            </a:r>
            <a:endParaRPr kumimoji="0" lang="en-US" b="1" i="0" u="none" strike="noStrike" cap="none" normalizeH="0" baseline="0" dirty="0">
              <a:ln>
                <a:noFill/>
              </a:ln>
              <a:solidFill>
                <a:srgbClr val="000000"/>
              </a:solidFill>
              <a:effectLst/>
            </a:endParaRPr>
          </a:p>
          <a:p>
            <a:pPr lvl="1" eaLnBrk="1" hangingPunct="1">
              <a:spcBef>
                <a:spcPct val="0"/>
              </a:spcBef>
              <a:spcAft>
                <a:spcPts val="1200"/>
              </a:spcAft>
              <a:buClr>
                <a:srgbClr val="000000"/>
              </a:buClr>
              <a:buFont typeface="Arial" pitchFamily="34" charset="0"/>
              <a:buChar char="•"/>
            </a:pPr>
            <a:r>
              <a:rPr kumimoji="0" lang="en-US" b="1" i="0" u="none" strike="noStrike" cap="none" normalizeH="0" baseline="0" dirty="0">
                <a:ln>
                  <a:noFill/>
                </a:ln>
                <a:solidFill>
                  <a:srgbClr val="000000"/>
                </a:solidFill>
                <a:effectLst/>
              </a:rPr>
              <a:t>  Glossary:</a:t>
            </a:r>
            <a:r>
              <a:rPr kumimoji="0" lang="en-US" b="0" i="0" u="none" strike="noStrike" cap="none" normalizeH="0" baseline="0" dirty="0">
                <a:ln>
                  <a:noFill/>
                </a:ln>
                <a:solidFill>
                  <a:srgbClr val="000000"/>
                </a:solidFill>
                <a:effectLst/>
              </a:rPr>
              <a:t> Common industry and system terms are defined in this tab.</a:t>
            </a:r>
            <a:endParaRPr kumimoji="0" lang="en-US" sz="1800" b="0" i="0" u="none" strike="noStrike" cap="none" normalizeH="0" baseline="0" dirty="0">
              <a:ln>
                <a:noFill/>
              </a:ln>
              <a:solidFill>
                <a:schemeClr val="tx1"/>
              </a:solidFill>
              <a:effectLst/>
            </a:endParaRPr>
          </a:p>
          <a:p>
            <a:endParaRPr lang="en-US" dirty="0"/>
          </a:p>
          <a:p>
            <a:r>
              <a:rPr lang="en-US" dirty="0"/>
              <a:t>Also note that you will always see a Topic Tree on the left hand side for faster access to key topics found within PaymentNet.</a:t>
            </a:r>
          </a:p>
          <a:p>
            <a:r>
              <a:rPr lang="en-US" dirty="0"/>
              <a:t> </a:t>
            </a:r>
          </a:p>
          <a:p>
            <a:r>
              <a:rPr lang="en-US" dirty="0"/>
              <a:t>It is strongly encouraged that you always refer to the </a:t>
            </a:r>
            <a:r>
              <a:rPr lang="en-US" b="1" dirty="0"/>
              <a:t>Help Index </a:t>
            </a:r>
            <a:r>
              <a:rPr lang="en-US" dirty="0"/>
              <a:t>or </a:t>
            </a:r>
            <a:r>
              <a:rPr lang="en-US" b="1" dirty="0"/>
              <a:t>Help For This Page</a:t>
            </a:r>
            <a:r>
              <a:rPr lang="en-US" dirty="0"/>
              <a:t> whenever you have a question about a process, a procedure, a term or if you just need clarification of how to perform a task correctly.</a:t>
            </a:r>
          </a:p>
          <a:p>
            <a:pPr lvl="0">
              <a:buFont typeface="Arial" pitchFamily="34" charset="0"/>
              <a:buNone/>
            </a:pPr>
            <a:endParaRPr lang="en-US" b="0" baseline="0" dirty="0">
              <a:latin typeface="Arial" pitchFamily="34" charset="0"/>
              <a:cs typeface="Arial" pitchFamily="34" charset="0"/>
            </a:endParaRPr>
          </a:p>
          <a:p>
            <a:pPr lvl="0">
              <a:buFont typeface="Arial" pitchFamily="34" charset="0"/>
              <a:buNone/>
            </a:pPr>
            <a:endParaRPr lang="en-US" b="0" baseline="0" dirty="0">
              <a:latin typeface="Arial" pitchFamily="34" charset="0"/>
              <a:cs typeface="Arial" pitchFamily="34" charset="0"/>
            </a:endParaRPr>
          </a:p>
          <a:p>
            <a:pPr lvl="0">
              <a:buFont typeface="Arial" pitchFamily="34" charset="0"/>
              <a:buNone/>
            </a:pPr>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43</a:t>
            </a:fld>
            <a:endParaRPr lang="en-US" dirty="0"/>
          </a:p>
        </p:txBody>
      </p:sp>
    </p:spTree>
    <p:extLst>
      <p:ext uri="{BB962C8B-B14F-4D97-AF65-F5344CB8AC3E}">
        <p14:creationId xmlns:p14="http://schemas.microsoft.com/office/powerpoint/2010/main" val="4122392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point to make is that within PaymentNet you will always find </a:t>
            </a:r>
            <a:r>
              <a:rPr lang="en-US" b="1" dirty="0"/>
              <a:t>Related Files</a:t>
            </a:r>
            <a:r>
              <a:rPr lang="en-US" dirty="0"/>
              <a:t>, </a:t>
            </a:r>
            <a:r>
              <a:rPr lang="en-US" b="1" dirty="0"/>
              <a:t>User Documentation</a:t>
            </a:r>
            <a:r>
              <a:rPr lang="en-US" dirty="0"/>
              <a:t>, </a:t>
            </a:r>
            <a:r>
              <a:rPr lang="en-US" b="1" dirty="0"/>
              <a:t>User Guides </a:t>
            </a:r>
            <a:r>
              <a:rPr lang="en-US" dirty="0"/>
              <a:t>and </a:t>
            </a:r>
            <a:r>
              <a:rPr lang="en-US" b="1" dirty="0"/>
              <a:t>Quick Reference Cards </a:t>
            </a:r>
            <a:r>
              <a:rPr lang="en-US" dirty="0"/>
              <a:t>available to you whether you are logged into the system or not.</a:t>
            </a:r>
          </a:p>
          <a:p>
            <a:endParaRPr lang="en-US" dirty="0"/>
          </a:p>
          <a:p>
            <a:r>
              <a:rPr lang="en-US" dirty="0"/>
              <a:t>Whenever you need additional or immediate information, it is best practice to search the </a:t>
            </a:r>
            <a:r>
              <a:rPr lang="en-US" b="1" dirty="0"/>
              <a:t>Help Guides </a:t>
            </a:r>
            <a:r>
              <a:rPr lang="en-US" dirty="0"/>
              <a:t>for resolution. </a:t>
            </a:r>
          </a:p>
          <a:p>
            <a:endParaRPr lang="en-US" dirty="0"/>
          </a:p>
          <a:p>
            <a:r>
              <a:rPr lang="en-US" dirty="0"/>
              <a:t>Note that you now have an option to provide feedback to those that maintain the actual information found by clicking on the envelope link found above. Your input ensures that this tool remains robust and up-to-date. </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44</a:t>
            </a:fld>
            <a:endParaRPr lang="en-US" dirty="0"/>
          </a:p>
        </p:txBody>
      </p:sp>
    </p:spTree>
    <p:extLst>
      <p:ext uri="{BB962C8B-B14F-4D97-AF65-F5344CB8AC3E}">
        <p14:creationId xmlns:p14="http://schemas.microsoft.com/office/powerpoint/2010/main" val="2435341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Great News!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Whether you are logged into PaymentNet or not, you can link into PaymentNet Help by directly clicking on the link above. You can have any of your questions answered without having to wait.</a:t>
            </a:r>
          </a:p>
          <a:p>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45</a:t>
            </a:fld>
            <a:endParaRPr lang="en-US" dirty="0"/>
          </a:p>
        </p:txBody>
      </p:sp>
    </p:spTree>
    <p:extLst>
      <p:ext uri="{BB962C8B-B14F-4D97-AF65-F5344CB8AC3E}">
        <p14:creationId xmlns:p14="http://schemas.microsoft.com/office/powerpoint/2010/main" val="421072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Instruction</a:t>
            </a:r>
            <a:r>
              <a:rPr lang="en-US" b="1" i="1" baseline="0" dirty="0"/>
              <a:t> to Program Administrator</a:t>
            </a:r>
            <a:r>
              <a:rPr lang="en-US" i="1" baseline="0" dirty="0"/>
              <a:t>: </a:t>
            </a:r>
            <a:r>
              <a:rPr lang="en-US" i="1" dirty="0"/>
              <a:t>This is the</a:t>
            </a:r>
            <a:r>
              <a:rPr lang="en-US" i="1" baseline="0" dirty="0"/>
              <a:t> last slide in which you can indicate how the Cardholders would reach out for help within your organization.</a:t>
            </a:r>
          </a:p>
          <a:p>
            <a:endParaRPr lang="en-US" baseline="0" dirty="0"/>
          </a:p>
          <a:p>
            <a:r>
              <a:rPr lang="en-US" baseline="0" dirty="0"/>
              <a:t>Are there any questions about this Cardholder Training Deck?</a:t>
            </a:r>
          </a:p>
          <a:p>
            <a:endParaRPr lang="en-US" baseline="0" dirty="0"/>
          </a:p>
          <a:p>
            <a:r>
              <a:rPr lang="en-US" baseline="0" dirty="0"/>
              <a:t>Let me remind you that along with this training deck there is fully-scripted Notes page under each slide which speaks directly to all of the information found on each slide.</a:t>
            </a:r>
          </a:p>
          <a:p>
            <a:endParaRPr lang="en-US" baseline="0" dirty="0"/>
          </a:p>
          <a:p>
            <a:r>
              <a:rPr lang="en-US" baseline="0" dirty="0"/>
              <a:t>We will send the deck on to you following this training so you can use it as an additional resource during your initial migration to the updated PaymentNet. </a:t>
            </a:r>
          </a:p>
          <a:p>
            <a:endParaRPr lang="en-US" baseline="0" dirty="0"/>
          </a:p>
          <a:p>
            <a:r>
              <a:rPr lang="en-US" baseline="0" dirty="0"/>
              <a:t>Good Luck and enjoy all of the enhancements!</a:t>
            </a:r>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46</a:t>
            </a:fld>
            <a:endParaRPr lang="en-US" dirty="0"/>
          </a:p>
        </p:txBody>
      </p:sp>
    </p:spTree>
    <p:extLst>
      <p:ext uri="{BB962C8B-B14F-4D97-AF65-F5344CB8AC3E}">
        <p14:creationId xmlns:p14="http://schemas.microsoft.com/office/powerpoint/2010/main" val="204125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prepare you for this platform migration, we will identify </a:t>
            </a:r>
            <a:r>
              <a:rPr lang="en-US" dirty="0"/>
              <a:t>what changes you can expect to see regarding your current processes and procedures. We will train</a:t>
            </a:r>
            <a:r>
              <a:rPr lang="en-US" baseline="0" dirty="0"/>
              <a:t> you on how to perform your ta</a:t>
            </a:r>
            <a:r>
              <a:rPr lang="en-US" dirty="0"/>
              <a:t>sks successfully going forward. This</a:t>
            </a:r>
            <a:r>
              <a:rPr lang="en-US" baseline="0" dirty="0"/>
              <a:t> may</a:t>
            </a:r>
            <a:r>
              <a:rPr lang="en-US" dirty="0"/>
              <a:t> require that you adopt a change in your behavior and role when compared</a:t>
            </a:r>
            <a:r>
              <a:rPr lang="en-US" baseline="0" dirty="0"/>
              <a:t> to how you are doing things today</a:t>
            </a:r>
            <a:r>
              <a:rPr lang="en-US" dirty="0"/>
              <a:t>.</a:t>
            </a:r>
          </a:p>
          <a:p>
            <a:r>
              <a:rPr lang="en-US" dirty="0"/>
              <a:t> </a:t>
            </a:r>
          </a:p>
          <a:p>
            <a:r>
              <a:rPr lang="en-US" dirty="0"/>
              <a:t>Let’s begin first by reviewing exactly what will be </a:t>
            </a:r>
            <a:r>
              <a:rPr lang="en-US" b="1" dirty="0"/>
              <a:t>NEW</a:t>
            </a:r>
            <a:r>
              <a:rPr lang="en-US" dirty="0"/>
              <a:t> for you as Cardholder. </a:t>
            </a:r>
          </a:p>
          <a:p>
            <a:endParaRPr lang="en-US" sz="1200" dirty="0"/>
          </a:p>
          <a:p>
            <a:pPr>
              <a:buNone/>
            </a:pPr>
            <a:r>
              <a:rPr lang="en-US" dirty="0"/>
              <a:t> </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5</a:t>
            </a:fld>
            <a:endParaRPr lang="en-US" dirty="0"/>
          </a:p>
        </p:txBody>
      </p:sp>
    </p:spTree>
    <p:extLst>
      <p:ext uri="{BB962C8B-B14F-4D97-AF65-F5344CB8AC3E}">
        <p14:creationId xmlns:p14="http://schemas.microsoft.com/office/powerpoint/2010/main" val="219119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number of new functions and features that you will notice as you begin to work within the updated platform. Even though</a:t>
            </a:r>
            <a:r>
              <a:rPr lang="en-US" baseline="0" dirty="0"/>
              <a:t> they may appear different for you, they should still produce the same results and most likely enhance your </a:t>
            </a:r>
            <a:r>
              <a:rPr lang="en-US" dirty="0"/>
              <a:t>role as a Cardholder.</a:t>
            </a:r>
          </a:p>
          <a:p>
            <a:pPr>
              <a:lnSpc>
                <a:spcPct val="100000"/>
              </a:lnSpc>
            </a:pPr>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6</a:t>
            </a:fld>
            <a:endParaRPr lang="en-US" dirty="0"/>
          </a:p>
        </p:txBody>
      </p:sp>
    </p:spTree>
    <p:extLst>
      <p:ext uri="{BB962C8B-B14F-4D97-AF65-F5344CB8AC3E}">
        <p14:creationId xmlns:p14="http://schemas.microsoft.com/office/powerpoint/2010/main" val="77858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r>
              <a:rPr lang="en-US" dirty="0"/>
              <a:t>This </a:t>
            </a:r>
            <a:r>
              <a:rPr lang="en-US" baseline="0" dirty="0"/>
              <a:t>chart highlights some of the </a:t>
            </a:r>
            <a:r>
              <a:rPr lang="en-US" b="1" baseline="0" dirty="0"/>
              <a:t>new</a:t>
            </a:r>
            <a:r>
              <a:rPr lang="en-US" baseline="0" dirty="0"/>
              <a:t> features you will notice in PaymentNet. Let’s go through each of these items now. We will then go to the next slide to finish up our discussion. </a:t>
            </a:r>
            <a:endParaRPr lang="en-US" dirty="0"/>
          </a:p>
          <a:p>
            <a:r>
              <a:rPr lang="en-US" dirty="0"/>
              <a:t> </a:t>
            </a:r>
          </a:p>
          <a:p>
            <a:pPr marL="228600" lvl="0" indent="-228600">
              <a:buFont typeface="+mj-lt"/>
              <a:buAutoNum type="arabicPeriod"/>
            </a:pPr>
            <a:r>
              <a:rPr lang="en-US" b="1" dirty="0"/>
              <a:t>Register Computer</a:t>
            </a:r>
            <a:r>
              <a:rPr lang="en-US" dirty="0"/>
              <a:t>: Each computer you</a:t>
            </a:r>
            <a:r>
              <a:rPr lang="en-US" baseline="0" dirty="0"/>
              <a:t> use to access PaymentNet </a:t>
            </a:r>
            <a:r>
              <a:rPr lang="en-US" dirty="0"/>
              <a:t>must now be registered.  The first computer you will log on with, will be automatically registered. Any additional computers you use will need to go through an outlined registration process which we will cover later on. </a:t>
            </a:r>
          </a:p>
          <a:p>
            <a:pPr marL="228600" lvl="0" indent="-228600">
              <a:buFont typeface="+mj-lt"/>
              <a:buAutoNum type="arabicPeriod"/>
            </a:pPr>
            <a:r>
              <a:rPr lang="en-US" b="1" dirty="0"/>
              <a:t>Log Off</a:t>
            </a:r>
            <a:r>
              <a:rPr lang="en-US" dirty="0"/>
              <a:t>:  PaymentNet will now log you off after 15 minutes of non-activity and/or 8 straight hours of activity. Cardholders will receive a warning message just prior to being logged off at 12 minutes and</a:t>
            </a:r>
            <a:r>
              <a:rPr lang="en-US" baseline="0" dirty="0"/>
              <a:t> can select to stay connected</a:t>
            </a:r>
            <a:r>
              <a:rPr lang="en-US" dirty="0"/>
              <a:t>. </a:t>
            </a:r>
          </a:p>
          <a:p>
            <a:pPr marL="228600" lvl="0" indent="-228600">
              <a:buFont typeface="+mj-lt"/>
              <a:buAutoNum type="arabicPeriod"/>
            </a:pPr>
            <a:r>
              <a:rPr lang="en-US" b="1" dirty="0"/>
              <a:t>Message Pane</a:t>
            </a:r>
            <a:r>
              <a:rPr lang="en-US" dirty="0"/>
              <a:t>: </a:t>
            </a:r>
            <a:r>
              <a:rPr lang="en-US" b="1" dirty="0"/>
              <a:t>Items Awaiting Your Action</a:t>
            </a:r>
            <a:r>
              <a:rPr lang="en-US" dirty="0"/>
              <a:t> is an internal reminder system that lets you know that there are tasks that require your attention.  It is found on the Welcome Screen.</a:t>
            </a:r>
          </a:p>
          <a:p>
            <a:pPr marL="228600" lvl="0" indent="-228600">
              <a:buFont typeface="+mj-lt"/>
              <a:buAutoNum type="arabicPeriod"/>
            </a:pPr>
            <a:r>
              <a:rPr lang="en-US" b="1" dirty="0"/>
              <a:t>Approval Routing</a:t>
            </a:r>
            <a:r>
              <a:rPr lang="en-US" dirty="0"/>
              <a:t>: When determining</a:t>
            </a:r>
            <a:r>
              <a:rPr lang="en-US" baseline="0" dirty="0"/>
              <a:t> where to route your transaction for </a:t>
            </a:r>
            <a:r>
              <a:rPr lang="en-US" dirty="0"/>
              <a:t>Approval, you will now find a drop-down list of current transaction approvers to choose from. </a:t>
            </a:r>
          </a:p>
          <a:p>
            <a:pPr marL="228600" lvl="0" indent="-228600">
              <a:buFont typeface="+mj-lt"/>
              <a:buAutoNum type="arabicPeriod"/>
            </a:pPr>
            <a:r>
              <a:rPr lang="en-US" b="1" dirty="0"/>
              <a:t>Payments: </a:t>
            </a:r>
            <a:r>
              <a:rPr lang="en-US" dirty="0"/>
              <a:t>Cardholders</a:t>
            </a:r>
            <a:r>
              <a:rPr lang="en-US" baseline="0" dirty="0"/>
              <a:t> can now set up recurring payments and use multiple bank accounts to make payments.</a:t>
            </a:r>
            <a:endParaRPr lang="en-US" dirty="0"/>
          </a:p>
          <a:p>
            <a:pPr marL="228600" lvl="0" indent="-228600">
              <a:buFont typeface="+mj-lt"/>
              <a:buAutoNum type="arabicPeriod"/>
            </a:pPr>
            <a:r>
              <a:rPr lang="en-US" b="1" dirty="0"/>
              <a:t>Multiple Checking Accounts</a:t>
            </a:r>
            <a:r>
              <a:rPr lang="en-US" dirty="0"/>
              <a:t>: Cardholders who make their own payments can now use multiple bank  account information and schedule one-time or recurring payments. </a:t>
            </a:r>
          </a:p>
          <a:p>
            <a:pPr marL="228600" lvl="0" indent="-228600">
              <a:buFont typeface="+mj-lt"/>
              <a:buAutoNum type="arabicPeriod"/>
            </a:pPr>
            <a:r>
              <a:rPr lang="en-US" b="1" dirty="0"/>
              <a:t>Multi-select</a:t>
            </a:r>
            <a:r>
              <a:rPr lang="en-US" dirty="0"/>
              <a:t>: Cardholders can now use checkboxes to select specific transactions</a:t>
            </a:r>
            <a:r>
              <a:rPr lang="en-US" baseline="0" dirty="0"/>
              <a:t> from a Transaction List to review, edit or update.</a:t>
            </a:r>
            <a:endParaRPr lang="en-US" dirty="0"/>
          </a:p>
          <a:p>
            <a:pPr marL="228600" lvl="0" indent="-228600">
              <a:buFont typeface="+mj-lt"/>
              <a:buAutoNum type="arabicPeriod"/>
            </a:pPr>
            <a:r>
              <a:rPr lang="en-US" b="1" dirty="0"/>
              <a:t>Splitting Transactions</a:t>
            </a:r>
            <a:r>
              <a:rPr lang="en-US" dirty="0"/>
              <a:t>: There is new Add and Delete functionality when editing lines. Cardholders no longer have to start over if they decide to add or delete a line when they have</a:t>
            </a:r>
            <a:r>
              <a:rPr lang="en-US" baseline="0" dirty="0"/>
              <a:t> already started to </a:t>
            </a:r>
            <a:r>
              <a:rPr lang="en-US" dirty="0"/>
              <a:t>split a transaction.</a:t>
            </a:r>
          </a:p>
          <a:p>
            <a:r>
              <a:rPr lang="en-US" dirty="0"/>
              <a:t> </a:t>
            </a:r>
          </a:p>
          <a:p>
            <a:r>
              <a:rPr lang="en-US" dirty="0"/>
              <a:t>Let’s move to the next slide to review</a:t>
            </a:r>
            <a:r>
              <a:rPr lang="en-US" baseline="0" dirty="0"/>
              <a:t> the rest of the new features.</a:t>
            </a:r>
            <a:endParaRPr lang="en-US" dirty="0"/>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7</a:t>
            </a:fld>
            <a:endParaRPr lang="en-US" dirty="0"/>
          </a:p>
        </p:txBody>
      </p:sp>
      <p:graphicFrame>
        <p:nvGraphicFramePr>
          <p:cNvPr id="172033" name="Object 1"/>
          <p:cNvGraphicFramePr>
            <a:graphicFrameLocks noChangeAspect="1"/>
          </p:cNvGraphicFramePr>
          <p:nvPr/>
        </p:nvGraphicFramePr>
        <p:xfrm>
          <a:off x="1208568" y="755614"/>
          <a:ext cx="4570413" cy="3427412"/>
        </p:xfrm>
        <a:graphic>
          <a:graphicData uri="http://schemas.openxmlformats.org/presentationml/2006/ole">
            <mc:AlternateContent xmlns:mc="http://schemas.openxmlformats.org/markup-compatibility/2006">
              <mc:Choice xmlns:v="urn:schemas-microsoft-com:vml" Requires="v">
                <p:oleObj spid="_x0000_s172041" name="Slide" r:id="rId4" imgW="4570388" imgH="3427437" progId="PowerPoint.Slide.12">
                  <p:embed/>
                </p:oleObj>
              </mc:Choice>
              <mc:Fallback>
                <p:oleObj name="Slide" r:id="rId4" imgW="4570388" imgH="3427437" progId="PowerPoint.Slide.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568" y="755614"/>
                        <a:ext cx="4570413"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0177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latin typeface="+mn-lt"/>
                <a:ea typeface="+mn-ea"/>
                <a:cs typeface="+mn-cs"/>
              </a:rPr>
              <a:t> 9.  Email Notifications: </a:t>
            </a:r>
            <a:r>
              <a:rPr lang="en-US" sz="1200" kern="1200" dirty="0">
                <a:solidFill>
                  <a:schemeClr val="tx1"/>
                </a:solidFill>
                <a:latin typeface="+mn-lt"/>
                <a:ea typeface="+mn-ea"/>
                <a:cs typeface="+mn-cs"/>
              </a:rPr>
              <a:t>You can now select which reports and system events you would like to receive email notifications about. </a:t>
            </a:r>
          </a:p>
          <a:p>
            <a:pPr marL="228600" lvl="0" indent="-228600">
              <a:buNone/>
            </a:pPr>
            <a:r>
              <a:rPr lang="en-US" sz="1200" b="1" kern="1200" dirty="0">
                <a:solidFill>
                  <a:schemeClr val="tx1"/>
                </a:solidFill>
                <a:latin typeface="+mn-lt"/>
                <a:ea typeface="+mn-ea"/>
                <a:cs typeface="+mn-cs"/>
              </a:rPr>
              <a:t>10.</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Reports: </a:t>
            </a:r>
            <a:r>
              <a:rPr lang="en-US" sz="1200" kern="1200" dirty="0">
                <a:solidFill>
                  <a:schemeClr val="tx1"/>
                </a:solidFill>
                <a:latin typeface="+mn-lt"/>
                <a:ea typeface="+mn-ea"/>
                <a:cs typeface="+mn-cs"/>
              </a:rPr>
              <a:t>Reports can be generated in PDF, Excel or CSV.   Remember there</a:t>
            </a:r>
            <a:r>
              <a:rPr lang="en-US" sz="1200" kern="1200" baseline="0" dirty="0">
                <a:solidFill>
                  <a:schemeClr val="tx1"/>
                </a:solidFill>
                <a:latin typeface="+mn-lt"/>
                <a:ea typeface="+mn-ea"/>
                <a:cs typeface="+mn-cs"/>
              </a:rPr>
              <a:t> is no more Word option if you ever used it before.</a:t>
            </a:r>
          </a:p>
          <a:p>
            <a:pPr marL="228600" lvl="0" indent="-228600">
              <a:buNone/>
            </a:pPr>
            <a:r>
              <a:rPr lang="en-US" sz="1200" b="1" kern="1200" baseline="0" dirty="0">
                <a:solidFill>
                  <a:schemeClr val="tx1"/>
                </a:solidFill>
                <a:latin typeface="+mn-lt"/>
                <a:ea typeface="+mn-ea"/>
                <a:cs typeface="+mn-cs"/>
              </a:rPr>
              <a:t>11. Report Message</a:t>
            </a:r>
            <a:r>
              <a:rPr lang="en-US" sz="1200" kern="1200" baseline="0" dirty="0">
                <a:solidFill>
                  <a:schemeClr val="tx1"/>
                </a:solidFill>
                <a:latin typeface="+mn-lt"/>
                <a:ea typeface="+mn-ea"/>
                <a:cs typeface="+mn-cs"/>
              </a:rPr>
              <a:t>: An email notification will now be sent to the Cardholder if no data is found.</a:t>
            </a:r>
            <a:endParaRPr lang="en-US" sz="1200"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12.</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Report Status: </a:t>
            </a:r>
            <a:r>
              <a:rPr lang="en-US" sz="1200" kern="1200" dirty="0">
                <a:solidFill>
                  <a:schemeClr val="tx1"/>
                </a:solidFill>
                <a:latin typeface="+mn-lt"/>
                <a:ea typeface="+mn-ea"/>
                <a:cs typeface="+mn-cs"/>
              </a:rPr>
              <a:t>A Submitted, Processing, Successful or No Data Found status will now be displayed on the </a:t>
            </a:r>
            <a:r>
              <a:rPr lang="en-US" sz="1200" b="1" kern="1200" dirty="0">
                <a:solidFill>
                  <a:schemeClr val="tx1"/>
                </a:solidFill>
                <a:latin typeface="+mn-lt"/>
                <a:ea typeface="+mn-ea"/>
                <a:cs typeface="+mn-cs"/>
              </a:rPr>
              <a:t>Available Downloads </a:t>
            </a:r>
            <a:r>
              <a:rPr lang="en-US" sz="1200" kern="1200" dirty="0">
                <a:solidFill>
                  <a:schemeClr val="tx1"/>
                </a:solidFill>
                <a:latin typeface="+mn-lt"/>
                <a:ea typeface="+mn-ea"/>
                <a:cs typeface="+mn-cs"/>
              </a:rPr>
              <a:t>screen so you will be able to check the current status of reports you are waiting for. </a:t>
            </a:r>
          </a:p>
          <a:p>
            <a:pPr lvl="0"/>
            <a:r>
              <a:rPr lang="en-US" sz="1200" b="1" kern="1200" dirty="0">
                <a:solidFill>
                  <a:schemeClr val="tx1"/>
                </a:solidFill>
                <a:latin typeface="+mn-lt"/>
                <a:ea typeface="+mn-ea"/>
                <a:cs typeface="+mn-cs"/>
              </a:rPr>
              <a:t>13.</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Queries: </a:t>
            </a:r>
            <a:r>
              <a:rPr lang="en-US" sz="1200" b="0" kern="1200" dirty="0">
                <a:solidFill>
                  <a:schemeClr val="tx1"/>
                </a:solidFill>
                <a:latin typeface="+mn-lt"/>
                <a:ea typeface="+mn-ea"/>
                <a:cs typeface="+mn-cs"/>
              </a:rPr>
              <a:t>There are now two types of queries:</a:t>
            </a:r>
          </a:p>
          <a:p>
            <a:pPr lvl="1">
              <a:buFont typeface="Arial" pitchFamily="34" charset="0"/>
              <a:buChar char="•"/>
            </a:pPr>
            <a:r>
              <a:rPr lang="en-US" sz="1200" b="1" kern="1200" dirty="0">
                <a:solidFill>
                  <a:schemeClr val="tx1"/>
                </a:solidFill>
                <a:latin typeface="+mn-lt"/>
                <a:ea typeface="+mn-ea"/>
                <a:cs typeface="+mn-cs"/>
              </a:rPr>
              <a:t>  Quick Query: </a:t>
            </a:r>
            <a:r>
              <a:rPr lang="en-US" sz="1200" b="0" kern="1200" dirty="0">
                <a:solidFill>
                  <a:schemeClr val="tx1"/>
                </a:solidFill>
                <a:latin typeface="+mn-lt"/>
                <a:ea typeface="+mn-ea"/>
                <a:cs typeface="+mn-cs"/>
              </a:rPr>
              <a:t>As a</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Cardholder can now conduct a quick query using one criteria within the past 30 days.</a:t>
            </a:r>
          </a:p>
          <a:p>
            <a:pPr lvl="1">
              <a:buFont typeface="Arial" pitchFamily="34" charset="0"/>
              <a:buChar char="•"/>
            </a:pPr>
            <a:r>
              <a:rPr lang="en-US" sz="1200" b="1" kern="1200" dirty="0">
                <a:solidFill>
                  <a:schemeClr val="tx1"/>
                </a:solidFill>
                <a:latin typeface="+mn-lt"/>
                <a:ea typeface="+mn-ea"/>
                <a:cs typeface="+mn-cs"/>
              </a:rPr>
              <a:t>  Advanced Query (Link): </a:t>
            </a:r>
            <a:r>
              <a:rPr lang="en-US" sz="1200" kern="1200" dirty="0">
                <a:solidFill>
                  <a:schemeClr val="tx1"/>
                </a:solidFill>
                <a:latin typeface="+mn-lt"/>
                <a:ea typeface="+mn-ea"/>
                <a:cs typeface="+mn-cs"/>
              </a:rPr>
              <a:t>You can select a link to conduct a query based on date range, criteria and hierarchy – then name it and save it</a:t>
            </a:r>
            <a:r>
              <a:rPr lang="en-US" dirty="0"/>
              <a:t> for future use.</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0"/>
            <a:r>
              <a:rPr lang="en-US" sz="1200" b="1" kern="1200" dirty="0">
                <a:solidFill>
                  <a:schemeClr val="tx1"/>
                </a:solidFill>
                <a:latin typeface="+mn-lt"/>
                <a:ea typeface="+mn-ea"/>
                <a:cs typeface="+mn-cs"/>
              </a:rPr>
              <a:t>14.</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Help Module: </a:t>
            </a:r>
            <a:r>
              <a:rPr lang="en-US" sz="1200" b="0" kern="1200" dirty="0">
                <a:solidFill>
                  <a:schemeClr val="tx1"/>
                </a:solidFill>
                <a:latin typeface="+mn-lt"/>
                <a:ea typeface="+mn-ea"/>
                <a:cs typeface="+mn-cs"/>
              </a:rPr>
              <a:t>There are two robust submenus available: </a:t>
            </a:r>
          </a:p>
          <a:p>
            <a:pPr lvl="1">
              <a:buFont typeface="Arial" pitchFamily="34" charset="0"/>
              <a:buChar char="•"/>
            </a:pPr>
            <a:r>
              <a:rPr lang="en-US" sz="1200" b="1" kern="1200" dirty="0">
                <a:solidFill>
                  <a:schemeClr val="tx1"/>
                </a:solidFill>
                <a:latin typeface="+mn-lt"/>
                <a:ea typeface="+mn-ea"/>
                <a:cs typeface="+mn-cs"/>
              </a:rPr>
              <a:t>  Help for This Page</a:t>
            </a:r>
            <a:r>
              <a:rPr lang="en-US" sz="1200" kern="1200" dirty="0">
                <a:solidFill>
                  <a:schemeClr val="tx1"/>
                </a:solidFill>
                <a:latin typeface="+mn-lt"/>
                <a:ea typeface="+mn-ea"/>
                <a:cs typeface="+mn-cs"/>
              </a:rPr>
              <a:t>: Immediate</a:t>
            </a:r>
            <a:r>
              <a:rPr lang="en-US" sz="1200" kern="1200" baseline="0" dirty="0">
                <a:solidFill>
                  <a:schemeClr val="tx1"/>
                </a:solidFill>
                <a:latin typeface="+mn-lt"/>
                <a:ea typeface="+mn-ea"/>
                <a:cs typeface="+mn-cs"/>
              </a:rPr>
              <a:t> r</a:t>
            </a:r>
            <a:r>
              <a:rPr lang="en-US" sz="1200" kern="1200" dirty="0">
                <a:solidFill>
                  <a:schemeClr val="tx1"/>
                </a:solidFill>
                <a:latin typeface="+mn-lt"/>
                <a:ea typeface="+mn-ea"/>
                <a:cs typeface="+mn-cs"/>
              </a:rPr>
              <a:t>esource option for each screen that you are on.</a:t>
            </a:r>
          </a:p>
          <a:p>
            <a:pPr lvl="1">
              <a:buFont typeface="Arial" pitchFamily="34" charset="0"/>
              <a:buChar char="•"/>
            </a:pPr>
            <a:r>
              <a:rPr lang="en-US" sz="1200" b="1" kern="1200" dirty="0">
                <a:solidFill>
                  <a:schemeClr val="tx1"/>
                </a:solidFill>
                <a:latin typeface="+mn-lt"/>
                <a:ea typeface="+mn-ea"/>
                <a:cs typeface="+mn-cs"/>
              </a:rPr>
              <a:t>  Help Index: </a:t>
            </a:r>
            <a:r>
              <a:rPr lang="en-US" sz="1200" kern="1200" dirty="0">
                <a:solidFill>
                  <a:schemeClr val="tx1"/>
                </a:solidFill>
                <a:latin typeface="+mn-lt"/>
                <a:ea typeface="+mn-ea"/>
                <a:cs typeface="+mn-cs"/>
              </a:rPr>
              <a:t>Online resource option for cardholders while in PaymentNet.</a:t>
            </a:r>
          </a:p>
          <a:p>
            <a:pPr lvl="1">
              <a:buFont typeface="Arial" pitchFamily="34" charset="0"/>
              <a:buNone/>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Cardholders can also have access to the online Help Index without being logged in!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 Cardholder, you should be able to identify with many of these new features and anticipate the benefits they will provide you with.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let’s</a:t>
            </a:r>
            <a:r>
              <a:rPr lang="en-US" sz="1200" kern="1200" dirty="0">
                <a:solidFill>
                  <a:schemeClr val="tx1"/>
                </a:solidFill>
                <a:latin typeface="+mn-lt"/>
                <a:ea typeface="+mn-ea"/>
                <a:cs typeface="+mn-cs"/>
              </a:rPr>
              <a:t> review what actually has </a:t>
            </a:r>
            <a:r>
              <a:rPr lang="en-US" sz="1200" b="1" kern="1200" dirty="0">
                <a:solidFill>
                  <a:schemeClr val="tx1"/>
                </a:solidFill>
                <a:latin typeface="+mn-lt"/>
                <a:ea typeface="+mn-ea"/>
                <a:cs typeface="+mn-cs"/>
              </a:rPr>
              <a:t>CHANGED </a:t>
            </a:r>
            <a:r>
              <a:rPr lang="en-US" sz="1200" kern="1200" dirty="0">
                <a:solidFill>
                  <a:schemeClr val="tx1"/>
                </a:solidFill>
                <a:latin typeface="+mn-lt"/>
                <a:ea typeface="+mn-ea"/>
                <a:cs typeface="+mn-cs"/>
              </a:rPr>
              <a:t>in PaymentNet. </a:t>
            </a: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8</a:t>
            </a:fld>
            <a:endParaRPr lang="en-US" dirty="0"/>
          </a:p>
        </p:txBody>
      </p:sp>
    </p:spTree>
    <p:extLst>
      <p:ext uri="{BB962C8B-B14F-4D97-AF65-F5344CB8AC3E}">
        <p14:creationId xmlns:p14="http://schemas.microsoft.com/office/powerpoint/2010/main" val="111146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much as recognizing what is new with</a:t>
            </a:r>
            <a:r>
              <a:rPr lang="en-US" baseline="0" dirty="0"/>
              <a:t> PaymentNet, it is equally as </a:t>
            </a:r>
            <a:r>
              <a:rPr lang="en-US" dirty="0"/>
              <a:t>important for you to recognize what has changed for you as a Cardholder.</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E65930-EF8C-42DE-A691-662220F7F8F9}" type="slidenum">
              <a:rPr lang="en-US" smtClean="0"/>
              <a:pPr>
                <a:defRPr/>
              </a:pPr>
              <a:t>9</a:t>
            </a:fld>
            <a:endParaRPr lang="en-US" dirty="0"/>
          </a:p>
        </p:txBody>
      </p:sp>
    </p:spTree>
    <p:extLst>
      <p:ext uri="{BB962C8B-B14F-4D97-AF65-F5344CB8AC3E}">
        <p14:creationId xmlns:p14="http://schemas.microsoft.com/office/powerpoint/2010/main" val="192813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rot="5400000">
            <a:off x="4191000" y="-37338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descr="K:\Graphics\Logos\JPMorgan Chase\J.P. Morgan.png"/>
          <p:cNvPicPr>
            <a:picLocks noChangeAspect="1" noChangeArrowheads="1"/>
          </p:cNvPicPr>
          <p:nvPr/>
        </p:nvPicPr>
        <p:blipFill>
          <a:blip r:embed="rId2" cstate="print"/>
          <a:srcRect/>
          <a:stretch>
            <a:fillRect/>
          </a:stretch>
        </p:blipFill>
        <p:spPr bwMode="auto">
          <a:xfrm>
            <a:off x="7315200" y="6400800"/>
            <a:ext cx="1576388" cy="317500"/>
          </a:xfrm>
          <a:prstGeom prst="rect">
            <a:avLst/>
          </a:prstGeom>
          <a:noFill/>
          <a:ln w="9525">
            <a:noFill/>
            <a:miter lim="800000"/>
            <a:headEnd/>
            <a:tailEnd/>
          </a:ln>
        </p:spPr>
      </p:pic>
      <p:sp>
        <p:nvSpPr>
          <p:cNvPr id="8" name="Rectangle 7"/>
          <p:cNvSpPr/>
          <p:nvPr/>
        </p:nvSpPr>
        <p:spPr>
          <a:xfrm rot="5400000">
            <a:off x="4495800" y="-3352800"/>
            <a:ext cx="152400" cy="9144000"/>
          </a:xfrm>
          <a:prstGeom prst="rect">
            <a:avLst/>
          </a:prstGeom>
          <a:gradFill>
            <a:gsLst>
              <a:gs pos="43000">
                <a:schemeClr val="accent1">
                  <a:tint val="66000"/>
                  <a:satMod val="160000"/>
                </a:schemeClr>
              </a:gs>
              <a:gs pos="41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rot="5400000">
            <a:off x="4533900" y="15621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152400" y="1600200"/>
            <a:ext cx="8991600" cy="533400"/>
          </a:xfrm>
        </p:spPr>
        <p:txBody>
          <a:bodyPr/>
          <a:lstStyle>
            <a:lvl1pPr algn="l">
              <a:defRPr sz="2800">
                <a:solidFill>
                  <a:schemeClr val="accent6"/>
                </a:solidFill>
                <a:latin typeface="Trebuchet MS"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 y="2133600"/>
            <a:ext cx="8991600" cy="381000"/>
          </a:xfrm>
        </p:spPr>
        <p:txBody>
          <a:bodyPr/>
          <a:lstStyle>
            <a:lvl1pPr marL="0" indent="0" algn="l">
              <a:buNone/>
              <a:defRPr sz="1600">
                <a:solidFill>
                  <a:schemeClr val="bg1">
                    <a:lumMod val="50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userDrawn="1"/>
        </p:nvSpPr>
        <p:spPr>
          <a:xfrm rot="5400000">
            <a:off x="4191000" y="-37338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00800"/>
            <a:ext cx="1576388" cy="317500"/>
          </a:xfrm>
          <a:prstGeom prst="rect">
            <a:avLst/>
          </a:prstGeom>
          <a:noFill/>
          <a:ln w="9525">
            <a:noFill/>
            <a:miter lim="800000"/>
            <a:headEnd/>
            <a:tailEnd/>
          </a:ln>
        </p:spPr>
      </p:pic>
      <p:sp>
        <p:nvSpPr>
          <p:cNvPr id="12" name="Rectangle 11"/>
          <p:cNvSpPr/>
          <p:nvPr userDrawn="1"/>
        </p:nvSpPr>
        <p:spPr>
          <a:xfrm rot="5400000">
            <a:off x="4495800" y="-3352800"/>
            <a:ext cx="152400" cy="9144000"/>
          </a:xfrm>
          <a:prstGeom prst="rect">
            <a:avLst/>
          </a:prstGeom>
          <a:gradFill>
            <a:gsLst>
              <a:gs pos="43000">
                <a:schemeClr val="accent1">
                  <a:tint val="66000"/>
                  <a:satMod val="160000"/>
                </a:schemeClr>
              </a:gs>
              <a:gs pos="41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rot="5400000">
            <a:off x="4533900" y="15621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userDrawn="1"/>
        </p:nvSpPr>
        <p:spPr>
          <a:xfrm>
            <a:off x="152399" y="6477000"/>
            <a:ext cx="661987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3" name="Rectangle 12"/>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 y="1295400"/>
            <a:ext cx="83058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4876800"/>
            <a:ext cx="8382000" cy="1295400"/>
          </a:xfrm>
        </p:spPr>
        <p:txBody>
          <a:bodyPr/>
          <a:lstStyle>
            <a:lvl1pPr marL="0" indent="0">
              <a:buNone/>
              <a:defRPr sz="18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p>
        </p:txBody>
      </p:sp>
      <p:sp>
        <p:nvSpPr>
          <p:cNvPr id="16" name="TextBox 15"/>
          <p:cNvSpPr txBox="1"/>
          <p:nvPr/>
        </p:nvSpPr>
        <p:spPr>
          <a:xfrm>
            <a:off x="152400" y="6477000"/>
            <a:ext cx="659130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7"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9" name="Date Placeholder 18"/>
          <p:cNvSpPr>
            <a:spLocks noGrp="1"/>
          </p:cNvSpPr>
          <p:nvPr>
            <p:ph type="dt" sz="half" idx="10"/>
          </p:nvPr>
        </p:nvSpPr>
        <p:spPr/>
        <p:txBody>
          <a:bodyPr/>
          <a:lstStyle/>
          <a:p>
            <a:pPr>
              <a:defRPr/>
            </a:pPr>
            <a:endParaRPr lang="en-US" dirty="0"/>
          </a:p>
        </p:txBody>
      </p:sp>
      <p:sp>
        <p:nvSpPr>
          <p:cNvPr id="20" name="Slide Number Placeholder 19"/>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1" name="Footer Placeholder 20"/>
          <p:cNvSpPr>
            <a:spLocks noGrp="1"/>
          </p:cNvSpPr>
          <p:nvPr>
            <p:ph type="ftr" sz="quarter" idx="12"/>
          </p:nvPr>
        </p:nvSpPr>
        <p:spPr/>
        <p:txBody>
          <a:bodyPr/>
          <a:lstStyle/>
          <a:p>
            <a:pPr>
              <a:defRPr/>
            </a:pPr>
            <a:endParaRPr lang="en-US" dirty="0"/>
          </a:p>
        </p:txBody>
      </p:sp>
      <p:sp>
        <p:nvSpPr>
          <p:cNvPr id="15" name="Rectangle 14"/>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2" name="Rectangle 11"/>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228600" y="1295400"/>
            <a:ext cx="8534400" cy="4830763"/>
          </a:xfrm>
        </p:spPr>
        <p:txBody>
          <a:bodyPr vert="eaVert"/>
          <a:lstStyle>
            <a:lvl1pPr>
              <a:defRPr sz="1800">
                <a:latin typeface="Trebuchet MS" pitchFamily="34" charset="0"/>
              </a:defRPr>
            </a:lvl1pPr>
            <a:lvl2pPr>
              <a:defRPr sz="2600">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a:t>Click to edit Master title style</a:t>
            </a:r>
          </a:p>
        </p:txBody>
      </p:sp>
      <p:sp>
        <p:nvSpPr>
          <p:cNvPr id="15" name="TextBox 14"/>
          <p:cNvSpPr txBox="1"/>
          <p:nvPr/>
        </p:nvSpPr>
        <p:spPr>
          <a:xfrm>
            <a:off x="152399" y="6477000"/>
            <a:ext cx="6543676"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6"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8" name="Date Placeholder 17"/>
          <p:cNvSpPr>
            <a:spLocks noGrp="1"/>
          </p:cNvSpPr>
          <p:nvPr>
            <p:ph type="dt" sz="half" idx="10"/>
          </p:nvPr>
        </p:nvSpPr>
        <p:spPr/>
        <p:txBody>
          <a:bodyPr/>
          <a:lstStyle/>
          <a:p>
            <a:pPr>
              <a:defRPr/>
            </a:pPr>
            <a:endParaRPr lang="en-US" dirty="0"/>
          </a:p>
        </p:txBody>
      </p:sp>
      <p:sp>
        <p:nvSpPr>
          <p:cNvPr id="19" name="Slide Number Placeholder 18"/>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0" name="Footer Placeholder 19"/>
          <p:cNvSpPr>
            <a:spLocks noGrp="1"/>
          </p:cNvSpPr>
          <p:nvPr>
            <p:ph type="ftr" sz="quarter" idx="12"/>
          </p:nvPr>
        </p:nvSpPr>
        <p:spPr/>
        <p:txBody>
          <a:bodyPr/>
          <a:lstStyle/>
          <a:p>
            <a:pPr>
              <a:defRPr/>
            </a:pPr>
            <a:endParaRPr lang="en-US" dirty="0"/>
          </a:p>
        </p:txBody>
      </p:sp>
      <p:sp>
        <p:nvSpPr>
          <p:cNvPr id="14" name="Rectangle 13"/>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Rectangle 12"/>
          <p:cNvSpPr/>
          <p:nvPr userDrawn="1"/>
        </p:nvSpPr>
        <p:spPr>
          <a:xfrm rot="5400000">
            <a:off x="4465320" y="-487680"/>
            <a:ext cx="21336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228600" y="4191000"/>
            <a:ext cx="8610600" cy="1904999"/>
          </a:xfrm>
        </p:spPr>
        <p:txBody>
          <a:bodyPr/>
          <a:lstStyle>
            <a:lvl1pPr marL="0" indent="0">
              <a:buNone/>
              <a:defRPr sz="2600">
                <a:solidFill>
                  <a:srgbClr val="717171"/>
                </a:solidFill>
                <a:effectLst/>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0"/>
          <p:cNvSpPr>
            <a:spLocks noGrp="1"/>
          </p:cNvSpPr>
          <p:nvPr>
            <p:ph type="title"/>
          </p:nvPr>
        </p:nvSpPr>
        <p:spPr>
          <a:xfrm>
            <a:off x="228600" y="3200400"/>
            <a:ext cx="8610600" cy="762000"/>
          </a:xfrm>
        </p:spPr>
        <p:txBody>
          <a:bodyPr/>
          <a:lstStyle>
            <a:lvl1pPr>
              <a:defRPr>
                <a:solidFill>
                  <a:schemeClr val="accent6"/>
                </a:solidFill>
                <a:effectLst/>
              </a:defRPr>
            </a:lvl1pPr>
          </a:lstStyle>
          <a:p>
            <a:r>
              <a:rPr lang="en-US" dirty="0"/>
              <a:t>Click to edit Master title style</a:t>
            </a:r>
          </a:p>
        </p:txBody>
      </p:sp>
      <p:sp>
        <p:nvSpPr>
          <p:cNvPr id="12" name="TextBox 11"/>
          <p:cNvSpPr txBox="1"/>
          <p:nvPr userDrawn="1"/>
        </p:nvSpPr>
        <p:spPr>
          <a:xfrm>
            <a:off x="152399" y="6477000"/>
            <a:ext cx="6410325" cy="507831"/>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4"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5"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7" name="Rectangle 6"/>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228600" y="1295400"/>
            <a:ext cx="8610600" cy="4830763"/>
          </a:xfrm>
        </p:spPr>
        <p:txBody>
          <a:bodyPr/>
          <a:lstStyle>
            <a:lvl1pPr>
              <a:defRPr sz="1800">
                <a:latin typeface="Trebuchet MS" pitchFamily="34" charset="0"/>
              </a:defRPr>
            </a:lvl1pPr>
            <a:lvl2pPr>
              <a:defRPr sz="1800">
                <a:latin typeface="Trebuchet MS" pitchFamily="34" charset="0"/>
              </a:defRPr>
            </a:lvl2pPr>
            <a:lvl3pPr>
              <a:defRPr sz="1050">
                <a:latin typeface="Trebuchet MS" pitchFamily="34" charset="0"/>
              </a:defRPr>
            </a:lvl3pPr>
            <a:lvl4pPr>
              <a:defRPr sz="1000">
                <a:latin typeface="Trebuchet MS" pitchFamily="34" charset="0"/>
              </a:defRPr>
            </a:lvl4pPr>
            <a:lvl5pPr>
              <a:defRPr sz="10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3" name="TextBox 12"/>
          <p:cNvSpPr txBox="1"/>
          <p:nvPr userDrawn="1"/>
        </p:nvSpPr>
        <p:spPr>
          <a:xfrm>
            <a:off x="152399" y="6477000"/>
            <a:ext cx="652462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sp>
        <p:nvSpPr>
          <p:cNvPr id="14" name="Date Placeholder 13"/>
          <p:cNvSpPr>
            <a:spLocks noGrp="1"/>
          </p:cNvSpPr>
          <p:nvPr>
            <p:ph type="dt" sz="half" idx="10"/>
          </p:nvPr>
        </p:nvSpPr>
        <p:spPr/>
        <p:txBody>
          <a:bodyPr/>
          <a:lstStyle/>
          <a:p>
            <a:pPr>
              <a:defRPr/>
            </a:pPr>
            <a:endParaRPr lang="en-US" dirty="0"/>
          </a:p>
        </p:txBody>
      </p:sp>
      <p:sp>
        <p:nvSpPr>
          <p:cNvPr id="15"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6" name="Footer Placeholder 15"/>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sz="half" idx="1"/>
          </p:nvPr>
        </p:nvSpPr>
        <p:spPr>
          <a:xfrm>
            <a:off x="228600" y="1295400"/>
            <a:ext cx="4267200" cy="4830763"/>
          </a:xfrm>
        </p:spPr>
        <p:txBody>
          <a:bodyPr/>
          <a:lstStyle>
            <a:lvl1pPr>
              <a:defRPr sz="1800">
                <a:latin typeface="Trebuchet MS" pitchFamily="34" charset="0"/>
              </a:defRPr>
            </a:lvl1pPr>
            <a:lvl2pPr>
              <a:defRPr sz="1600">
                <a:latin typeface="Trebuchet MS" pitchFamily="34" charset="0"/>
              </a:defRPr>
            </a:lvl2pPr>
            <a:lvl3pPr>
              <a:defRPr sz="1600">
                <a:latin typeface="Trebuchet MS" pitchFamily="34" charset="0"/>
              </a:defRPr>
            </a:lvl3pPr>
            <a:lvl4pPr>
              <a:defRPr sz="1200">
                <a:latin typeface="Trebuchet MS" pitchFamily="34" charset="0"/>
              </a:defRPr>
            </a:lvl4pPr>
            <a:lvl5pPr>
              <a:defRPr sz="12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191000" cy="4830763"/>
          </a:xfrm>
        </p:spPr>
        <p:txBody>
          <a:bodyPr/>
          <a:lstStyle>
            <a:lvl1pPr>
              <a:defRPr sz="1800">
                <a:latin typeface="Trebuchet MS" pitchFamily="34" charset="0"/>
              </a:defRPr>
            </a:lvl1pPr>
            <a:lvl2pPr>
              <a:defRPr sz="1600">
                <a:latin typeface="Trebuchet MS" pitchFamily="34" charset="0"/>
              </a:defRPr>
            </a:lvl2pPr>
            <a:lvl3pPr>
              <a:defRPr sz="1600">
                <a:latin typeface="Trebuchet MS" pitchFamily="34" charset="0"/>
              </a:defRPr>
            </a:lvl3pPr>
            <a:lvl4pPr>
              <a:defRPr sz="1200">
                <a:latin typeface="Trebuchet MS" pitchFamily="34" charset="0"/>
              </a:defRPr>
            </a:lvl4pPr>
            <a:lvl5pPr>
              <a:defRPr sz="12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
        <p:nvSpPr>
          <p:cNvPr id="16" name="TextBox 15"/>
          <p:cNvSpPr txBox="1"/>
          <p:nvPr userDrawn="1"/>
        </p:nvSpPr>
        <p:spPr>
          <a:xfrm>
            <a:off x="152400" y="6477000"/>
            <a:ext cx="651510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7"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5" name="Date Placeholder 14"/>
          <p:cNvSpPr>
            <a:spLocks noGrp="1"/>
          </p:cNvSpPr>
          <p:nvPr>
            <p:ph type="dt" sz="half" idx="10"/>
          </p:nvPr>
        </p:nvSpPr>
        <p:spPr/>
        <p:txBody>
          <a:bodyPr/>
          <a:lstStyle/>
          <a:p>
            <a:pPr>
              <a:defRPr/>
            </a:pPr>
            <a:endParaRPr lang="en-US" dirty="0"/>
          </a:p>
        </p:txBody>
      </p:sp>
      <p:sp>
        <p:nvSpPr>
          <p:cNvPr id="22" name="Footer Placeholder 21"/>
          <p:cNvSpPr>
            <a:spLocks noGrp="1"/>
          </p:cNvSpPr>
          <p:nvPr>
            <p:ph type="ftr" sz="quarter" idx="12"/>
          </p:nvPr>
        </p:nvSpPr>
        <p:spPr/>
        <p:txBody>
          <a:bodyPr/>
          <a:lstStyle/>
          <a:p>
            <a:pPr>
              <a:defRPr/>
            </a:pPr>
            <a:endParaRPr lang="en-US" dirty="0"/>
          </a:p>
        </p:txBody>
      </p:sp>
      <p:sp>
        <p:nvSpPr>
          <p:cNvPr id="23"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4800" y="1295400"/>
            <a:ext cx="4191000" cy="838200"/>
          </a:xfrm>
        </p:spPr>
        <p:txBody>
          <a:bodyPr anchor="b"/>
          <a:lstStyle>
            <a:lvl1pPr marL="0" indent="0">
              <a:buNone/>
              <a:defRPr sz="2000" b="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33600"/>
            <a:ext cx="4191000" cy="3962400"/>
          </a:xfr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295400"/>
            <a:ext cx="4194175" cy="838200"/>
          </a:xfrm>
        </p:spPr>
        <p:txBody>
          <a:bodyPr anchor="b"/>
          <a:lstStyle>
            <a:lvl1pPr marL="0" indent="0">
              <a:buNone/>
              <a:defRPr sz="2000" b="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133600"/>
            <a:ext cx="4194175" cy="3962400"/>
          </a:xfr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p:txBody>
          <a:bodyPr/>
          <a:lstStyle/>
          <a:p>
            <a:r>
              <a:rPr lang="en-US"/>
              <a:t>Click to edit Master title style</a:t>
            </a:r>
          </a:p>
        </p:txBody>
      </p:sp>
      <p:sp>
        <p:nvSpPr>
          <p:cNvPr id="18" name="TextBox 17"/>
          <p:cNvSpPr txBox="1"/>
          <p:nvPr userDrawn="1"/>
        </p:nvSpPr>
        <p:spPr>
          <a:xfrm>
            <a:off x="152399" y="6477000"/>
            <a:ext cx="644842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9"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21" name="Date Placeholder 20"/>
          <p:cNvSpPr>
            <a:spLocks noGrp="1"/>
          </p:cNvSpPr>
          <p:nvPr>
            <p:ph type="dt" sz="half" idx="10"/>
          </p:nvPr>
        </p:nvSpPr>
        <p:spPr/>
        <p:txBody>
          <a:bodyPr/>
          <a:lstStyle/>
          <a:p>
            <a:pPr>
              <a:defRPr/>
            </a:pPr>
            <a:endParaRPr lang="en-US" dirty="0"/>
          </a:p>
        </p:txBody>
      </p:sp>
      <p:sp>
        <p:nvSpPr>
          <p:cNvPr id="22" name="Slide Number Placeholder 21"/>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3" name="Footer Placeholder 22"/>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ombstones">
    <p:spTree>
      <p:nvGrpSpPr>
        <p:cNvPr id="1" name=""/>
        <p:cNvGrpSpPr/>
        <p:nvPr/>
      </p:nvGrpSpPr>
      <p:grpSpPr>
        <a:xfrm>
          <a:off x="0" y="0"/>
          <a:ext cx="0" cy="0"/>
          <a:chOff x="0" y="0"/>
          <a:chExt cx="0" cy="0"/>
        </a:xfrm>
      </p:grpSpPr>
      <p:sp>
        <p:nvSpPr>
          <p:cNvPr id="144" name="Rectangle 143"/>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5" name="Rectangle 144"/>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8"/>
          <p:cNvSpPr>
            <a:spLocks noGrp="1"/>
          </p:cNvSpPr>
          <p:nvPr>
            <p:ph type="title"/>
          </p:nvPr>
        </p:nvSpPr>
        <p:spPr/>
        <p:txBody>
          <a:bodyPr/>
          <a:lstStyle/>
          <a:p>
            <a:r>
              <a:rPr lang="en-US"/>
              <a:t>Click to edit Master title style</a:t>
            </a:r>
          </a:p>
        </p:txBody>
      </p:sp>
      <p:sp>
        <p:nvSpPr>
          <p:cNvPr id="97" name="Rectangle 6"/>
          <p:cNvSpPr/>
          <p:nvPr userDrawn="1"/>
        </p:nvSpPr>
        <p:spPr>
          <a:xfrm>
            <a:off x="457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0" name="Rectangle 6"/>
          <p:cNvSpPr/>
          <p:nvPr userDrawn="1"/>
        </p:nvSpPr>
        <p:spPr>
          <a:xfrm>
            <a:off x="15240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1" name="Rectangle 6"/>
          <p:cNvSpPr/>
          <p:nvPr userDrawn="1"/>
        </p:nvSpPr>
        <p:spPr>
          <a:xfrm>
            <a:off x="457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4" name="Rectangle 6"/>
          <p:cNvSpPr/>
          <p:nvPr userDrawn="1"/>
        </p:nvSpPr>
        <p:spPr>
          <a:xfrm>
            <a:off x="2616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5" name="Rectangle 6"/>
          <p:cNvSpPr/>
          <p:nvPr userDrawn="1"/>
        </p:nvSpPr>
        <p:spPr>
          <a:xfrm>
            <a:off x="2616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6" name="Rectangle 6"/>
          <p:cNvSpPr/>
          <p:nvPr userDrawn="1"/>
        </p:nvSpPr>
        <p:spPr>
          <a:xfrm>
            <a:off x="4775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7" name="Rectangle 6"/>
          <p:cNvSpPr/>
          <p:nvPr userDrawn="1"/>
        </p:nvSpPr>
        <p:spPr>
          <a:xfrm>
            <a:off x="4775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8" name="Rectangle 6"/>
          <p:cNvSpPr/>
          <p:nvPr userDrawn="1"/>
        </p:nvSpPr>
        <p:spPr>
          <a:xfrm>
            <a:off x="6934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9" name="Rectangle 6"/>
          <p:cNvSpPr/>
          <p:nvPr userDrawn="1"/>
        </p:nvSpPr>
        <p:spPr>
          <a:xfrm>
            <a:off x="6934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50" name="Rectangle 6"/>
          <p:cNvSpPr/>
          <p:nvPr userDrawn="1"/>
        </p:nvSpPr>
        <p:spPr>
          <a:xfrm>
            <a:off x="36957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51" name="Rectangle 6"/>
          <p:cNvSpPr/>
          <p:nvPr userDrawn="1"/>
        </p:nvSpPr>
        <p:spPr>
          <a:xfrm>
            <a:off x="58674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2" name="TextBox 21"/>
          <p:cNvSpPr txBox="1"/>
          <p:nvPr userDrawn="1"/>
        </p:nvSpPr>
        <p:spPr>
          <a:xfrm>
            <a:off x="152399" y="6477000"/>
            <a:ext cx="6457951"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23"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25" name="Date Placeholder 24"/>
          <p:cNvSpPr>
            <a:spLocks noGrp="1"/>
          </p:cNvSpPr>
          <p:nvPr>
            <p:ph type="dt" sz="half" idx="10"/>
          </p:nvPr>
        </p:nvSpPr>
        <p:spPr/>
        <p:txBody>
          <a:bodyPr/>
          <a:lstStyle/>
          <a:p>
            <a:pPr>
              <a:defRPr/>
            </a:pPr>
            <a:endParaRPr lang="en-US" dirty="0"/>
          </a:p>
        </p:txBody>
      </p:sp>
      <p:sp>
        <p:nvSpPr>
          <p:cNvPr id="26" name="Slide Number Placeholder 25"/>
          <p:cNvSpPr>
            <a:spLocks noGrp="1"/>
          </p:cNvSpPr>
          <p:nvPr>
            <p:ph type="sldNum" sz="quarter" idx="11"/>
          </p:nvPr>
        </p:nvSpPr>
        <p:spPr>
          <a:xfrm>
            <a:off x="6858000" y="6416675"/>
            <a:ext cx="2133600" cy="365125"/>
          </a:xfrm>
        </p:spPr>
        <p:txBody>
          <a:bodyPr/>
          <a:lstStyle>
            <a:lvl1pPr>
              <a:defRPr>
                <a:solidFill>
                  <a:schemeClr val="bg1">
                    <a:lumMod val="50000"/>
                  </a:schemeClr>
                </a:solidFill>
              </a:defRPr>
            </a:lvl1pPr>
          </a:lstStyle>
          <a:p>
            <a:pPr>
              <a:defRPr/>
            </a:pPr>
            <a:fld id="{A17A15ED-EF12-44C2-A953-E4E7395774BF}" type="slidenum">
              <a:rPr lang="en-US" smtClean="0"/>
              <a:pPr>
                <a:defRPr/>
              </a:pPr>
              <a:t>‹#›</a:t>
            </a:fld>
            <a:endParaRPr lang="en-US" dirty="0"/>
          </a:p>
        </p:txBody>
      </p:sp>
      <p:sp>
        <p:nvSpPr>
          <p:cNvPr id="27" name="Footer Placeholder 26"/>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8" name="Rectangle 17"/>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itle 20"/>
          <p:cNvSpPr>
            <a:spLocks noGrp="1"/>
          </p:cNvSpPr>
          <p:nvPr>
            <p:ph type="title"/>
          </p:nvPr>
        </p:nvSpPr>
        <p:spPr/>
        <p:txBody>
          <a:bodyPr/>
          <a:lstStyle/>
          <a:p>
            <a:r>
              <a:rPr lang="en-US"/>
              <a:t>Click to edit Master title style</a:t>
            </a:r>
          </a:p>
        </p:txBody>
      </p:sp>
      <p:sp>
        <p:nvSpPr>
          <p:cNvPr id="11" name="TextBox 10"/>
          <p:cNvSpPr txBox="1"/>
          <p:nvPr userDrawn="1"/>
        </p:nvSpPr>
        <p:spPr>
          <a:xfrm>
            <a:off x="152400" y="6477000"/>
            <a:ext cx="651510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2"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4" name="Date Placeholder 13"/>
          <p:cNvSpPr>
            <a:spLocks noGrp="1"/>
          </p:cNvSpPr>
          <p:nvPr>
            <p:ph type="dt" sz="half" idx="10"/>
          </p:nvPr>
        </p:nvSpPr>
        <p:spPr/>
        <p:txBody>
          <a:bodyPr/>
          <a:lstStyle/>
          <a:p>
            <a:pPr>
              <a:defRPr/>
            </a:pPr>
            <a:endParaRPr lang="en-US" dirty="0"/>
          </a:p>
        </p:txBody>
      </p:sp>
      <p:sp>
        <p:nvSpPr>
          <p:cNvPr id="15"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6" name="Footer Placeholder 15"/>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9" name="Rectangle 18"/>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3575050" y="1295400"/>
            <a:ext cx="5264150" cy="4830763"/>
          </a:xfrm>
        </p:spPr>
        <p:txBody>
          <a:bodyPr/>
          <a:lstStyle>
            <a:lvl1pPr>
              <a:defRPr sz="1800">
                <a:latin typeface="Trebuchet MS" pitchFamily="34" charset="0"/>
              </a:defRPr>
            </a:lvl1pPr>
            <a:lvl2pPr>
              <a:defRPr sz="1800">
                <a:latin typeface="Trebuchet MS" pitchFamily="34" charset="0"/>
              </a:defRPr>
            </a:lvl2pPr>
            <a:lvl3pPr>
              <a:defRPr sz="1600">
                <a:latin typeface="Trebuchet MS" pitchFamily="34" charset="0"/>
              </a:defRPr>
            </a:lvl3pPr>
            <a:lvl4pPr>
              <a:defRPr sz="1400">
                <a:latin typeface="Trebuchet MS" pitchFamily="34" charset="0"/>
              </a:defRPr>
            </a:lvl4pPr>
            <a:lvl5pPr>
              <a:defRPr sz="14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295400"/>
            <a:ext cx="3236913" cy="4830763"/>
          </a:xfrm>
          <a:gradFill flip="none" rotWithShape="1">
            <a:gsLst>
              <a:gs pos="0">
                <a:srgbClr val="88ABD5">
                  <a:tint val="66000"/>
                  <a:satMod val="160000"/>
                </a:srgbClr>
              </a:gs>
              <a:gs pos="50000">
                <a:srgbClr val="88ABD5">
                  <a:tint val="44500"/>
                  <a:satMod val="160000"/>
                </a:srgbClr>
              </a:gs>
              <a:gs pos="100000">
                <a:srgbClr val="88ABD5">
                  <a:tint val="23500"/>
                  <a:satMod val="160000"/>
                </a:srgbClr>
              </a:gs>
            </a:gsLst>
            <a:path path="circle">
              <a:fillToRect t="100000" r="100000"/>
            </a:path>
            <a:tileRect l="-100000" b="-100000"/>
          </a:gradFill>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28600" y="609600"/>
            <a:ext cx="3236913" cy="685800"/>
          </a:xfrm>
          <a:gradFill flip="none" rotWithShape="1">
            <a:gsLst>
              <a:gs pos="0">
                <a:srgbClr val="88ABD5">
                  <a:tint val="66000"/>
                  <a:satMod val="160000"/>
                </a:srgbClr>
              </a:gs>
              <a:gs pos="50000">
                <a:srgbClr val="88ABD5">
                  <a:tint val="44500"/>
                  <a:satMod val="160000"/>
                </a:srgbClr>
              </a:gs>
              <a:gs pos="100000">
                <a:srgbClr val="88ABD5">
                  <a:tint val="23500"/>
                  <a:satMod val="160000"/>
                </a:srgbClr>
              </a:gs>
            </a:gsLst>
            <a:path path="circle">
              <a:fillToRect t="100000" r="100000"/>
            </a:path>
            <a:tileRect l="-100000" b="-100000"/>
          </a:gradFill>
        </p:spPr>
        <p:txBody>
          <a:bodyPr anchor="b"/>
          <a:lstStyle>
            <a:lvl1pPr algn="l">
              <a:defRPr sz="2000" b="0">
                <a:latin typeface="Trebuchet MS" pitchFamily="34" charset="0"/>
              </a:defRPr>
            </a:lvl1pPr>
          </a:lstStyle>
          <a:p>
            <a:r>
              <a:rPr lang="en-US" dirty="0"/>
              <a:t>Click to edit Master title style</a:t>
            </a:r>
          </a:p>
        </p:txBody>
      </p:sp>
      <p:sp>
        <p:nvSpPr>
          <p:cNvPr id="13" name="TextBox 12"/>
          <p:cNvSpPr txBox="1"/>
          <p:nvPr userDrawn="1"/>
        </p:nvSpPr>
        <p:spPr>
          <a:xfrm>
            <a:off x="152400" y="6477000"/>
            <a:ext cx="657225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4"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pPr>
              <a:defRPr/>
            </a:pPr>
            <a:endParaRPr lang="en-US" dirty="0"/>
          </a:p>
        </p:txBody>
      </p:sp>
      <p:sp>
        <p:nvSpPr>
          <p:cNvPr id="17" name="Slide Number Placeholder 16"/>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8" name="Footer Placeholder 17"/>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3" name="Rectangle 12"/>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 y="1295400"/>
            <a:ext cx="83058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4876800"/>
            <a:ext cx="8382000" cy="1295400"/>
          </a:xfrm>
        </p:spPr>
        <p:txBody>
          <a:bodyPr/>
          <a:lstStyle>
            <a:lvl1pPr marL="0" indent="0">
              <a:buNone/>
              <a:defRPr sz="18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1"/>
          <p:cNvSpPr>
            <a:spLocks noGrp="1"/>
          </p:cNvSpPr>
          <p:nvPr>
            <p:ph type="title"/>
          </p:nvPr>
        </p:nvSpPr>
        <p:spPr/>
        <p:txBody>
          <a:bodyPr/>
          <a:lstStyle/>
          <a:p>
            <a:r>
              <a:rPr lang="en-US"/>
              <a:t>Click to edit Master title style</a:t>
            </a:r>
          </a:p>
        </p:txBody>
      </p:sp>
      <p:sp>
        <p:nvSpPr>
          <p:cNvPr id="16" name="TextBox 15"/>
          <p:cNvSpPr txBox="1"/>
          <p:nvPr userDrawn="1"/>
        </p:nvSpPr>
        <p:spPr>
          <a:xfrm>
            <a:off x="152400" y="6477000"/>
            <a:ext cx="666750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7"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9" name="Date Placeholder 18"/>
          <p:cNvSpPr>
            <a:spLocks noGrp="1"/>
          </p:cNvSpPr>
          <p:nvPr>
            <p:ph type="dt" sz="half" idx="10"/>
          </p:nvPr>
        </p:nvSpPr>
        <p:spPr/>
        <p:txBody>
          <a:bodyPr/>
          <a:lstStyle/>
          <a:p>
            <a:pPr>
              <a:defRPr/>
            </a:pPr>
            <a:endParaRPr lang="en-US" dirty="0"/>
          </a:p>
        </p:txBody>
      </p:sp>
      <p:sp>
        <p:nvSpPr>
          <p:cNvPr id="20" name="Slide Number Placeholder 19"/>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1" name="Footer Placeholder 20"/>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10"/>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7" name="Rectangle 6"/>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228600" y="1295400"/>
            <a:ext cx="8610600" cy="4830763"/>
          </a:xfrm>
        </p:spPr>
        <p:txBody>
          <a:bodyPr/>
          <a:lstStyle>
            <a:lvl1pPr>
              <a:defRPr sz="1800">
                <a:latin typeface="Trebuchet MS" pitchFamily="34" charset="0"/>
              </a:defRPr>
            </a:lvl1pPr>
            <a:lvl2pPr>
              <a:defRPr sz="1800">
                <a:latin typeface="Trebuchet MS" pitchFamily="34" charset="0"/>
              </a:defRPr>
            </a:lvl2pPr>
            <a:lvl3pPr>
              <a:defRPr sz="1050">
                <a:latin typeface="Trebuchet MS" pitchFamily="34" charset="0"/>
              </a:defRPr>
            </a:lvl3pPr>
            <a:lvl4pPr>
              <a:defRPr sz="1000">
                <a:latin typeface="Trebuchet MS" pitchFamily="34" charset="0"/>
              </a:defRPr>
            </a:lvl4pPr>
            <a:lvl5pPr>
              <a:defRPr sz="10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a:defRPr/>
            </a:pPr>
            <a:endParaRPr lang="en-US" dirty="0"/>
          </a:p>
        </p:txBody>
      </p:sp>
      <p:sp>
        <p:nvSpPr>
          <p:cNvPr id="15"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6" name="Footer Placeholder 15"/>
          <p:cNvSpPr>
            <a:spLocks noGrp="1"/>
          </p:cNvSpPr>
          <p:nvPr>
            <p:ph type="ftr" sz="quarter" idx="12"/>
          </p:nvPr>
        </p:nvSpPr>
        <p:spPr/>
        <p:txBody>
          <a:bodyPr/>
          <a:lstStyle/>
          <a:p>
            <a:pPr>
              <a:defRPr/>
            </a:pPr>
            <a:endParaRPr lang="en-US" dirty="0"/>
          </a:p>
        </p:txBody>
      </p:sp>
      <p:sp>
        <p:nvSpPr>
          <p:cNvPr id="17" name="Rectangle 16"/>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20" name="Rectangle 19"/>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20"/>
          <p:cNvSpPr txBox="1"/>
          <p:nvPr userDrawn="1"/>
        </p:nvSpPr>
        <p:spPr>
          <a:xfrm>
            <a:off x="209549" y="6362700"/>
            <a:ext cx="652462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2" name="Rectangle 11"/>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228600" y="1295400"/>
            <a:ext cx="8534400" cy="4830763"/>
          </a:xfrm>
        </p:spPr>
        <p:txBody>
          <a:bodyPr vert="eaVert"/>
          <a:lstStyle>
            <a:lvl1pPr>
              <a:defRPr sz="1800">
                <a:latin typeface="Trebuchet MS" pitchFamily="34" charset="0"/>
              </a:defRPr>
            </a:lvl1pPr>
            <a:lvl2pPr>
              <a:defRPr sz="2600">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a:t>Click to edit Master title style</a:t>
            </a:r>
          </a:p>
        </p:txBody>
      </p:sp>
      <p:sp>
        <p:nvSpPr>
          <p:cNvPr id="15" name="TextBox 14"/>
          <p:cNvSpPr txBox="1"/>
          <p:nvPr userDrawn="1"/>
        </p:nvSpPr>
        <p:spPr>
          <a:xfrm>
            <a:off x="152399" y="6477000"/>
            <a:ext cx="661987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6"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8" name="Date Placeholder 17"/>
          <p:cNvSpPr>
            <a:spLocks noGrp="1"/>
          </p:cNvSpPr>
          <p:nvPr>
            <p:ph type="dt" sz="half" idx="10"/>
          </p:nvPr>
        </p:nvSpPr>
        <p:spPr/>
        <p:txBody>
          <a:bodyPr/>
          <a:lstStyle/>
          <a:p>
            <a:pPr>
              <a:defRPr/>
            </a:pPr>
            <a:endParaRPr lang="en-US" dirty="0"/>
          </a:p>
        </p:txBody>
      </p:sp>
      <p:sp>
        <p:nvSpPr>
          <p:cNvPr id="19" name="Slide Number Placeholder 18"/>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0" name="Footer Placeholder 19"/>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17A15ED-EF12-44C2-A953-E4E7395774BF}" type="slidenum">
              <a:rPr lang="en-US" smtClean="0"/>
              <a:pPr>
                <a:defRPr/>
              </a:pPr>
              <a:t>‹#›</a:t>
            </a:fld>
            <a:endParaRPr lang="en-US" dirty="0"/>
          </a:p>
        </p:txBody>
      </p:sp>
      <p:sp>
        <p:nvSpPr>
          <p:cNvPr id="6" name="TextBox 5"/>
          <p:cNvSpPr txBox="1"/>
          <p:nvPr userDrawn="1"/>
        </p:nvSpPr>
        <p:spPr>
          <a:xfrm>
            <a:off x="152399" y="6477000"/>
            <a:ext cx="661987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Rectangle 12"/>
          <p:cNvSpPr/>
          <p:nvPr/>
        </p:nvSpPr>
        <p:spPr>
          <a:xfrm rot="5400000">
            <a:off x="4465320" y="-487680"/>
            <a:ext cx="21336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228600" y="4191000"/>
            <a:ext cx="8610600" cy="1904999"/>
          </a:xfrm>
        </p:spPr>
        <p:txBody>
          <a:bodyPr/>
          <a:lstStyle>
            <a:lvl1pPr marL="0" indent="0">
              <a:buNone/>
              <a:defRPr sz="2600">
                <a:solidFill>
                  <a:srgbClr val="717171"/>
                </a:solidFill>
                <a:effectLst/>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itle 10"/>
          <p:cNvSpPr>
            <a:spLocks noGrp="1"/>
          </p:cNvSpPr>
          <p:nvPr>
            <p:ph type="title"/>
          </p:nvPr>
        </p:nvSpPr>
        <p:spPr>
          <a:xfrm>
            <a:off x="228600" y="3200400"/>
            <a:ext cx="8610600" cy="762000"/>
          </a:xfrm>
        </p:spPr>
        <p:txBody>
          <a:bodyPr/>
          <a:lstStyle>
            <a:lvl1pPr>
              <a:defRPr>
                <a:solidFill>
                  <a:schemeClr val="accent6"/>
                </a:solidFill>
                <a:effectLst/>
              </a:defRPr>
            </a:lvl1pPr>
          </a:lstStyle>
          <a:p>
            <a:r>
              <a:rPr lang="en-US"/>
              <a:t>Click to edit Master title style</a:t>
            </a:r>
            <a:endParaRPr lang="en-US" dirty="0"/>
          </a:p>
        </p:txBody>
      </p:sp>
      <p:sp>
        <p:nvSpPr>
          <p:cNvPr id="12" name="TextBox 11"/>
          <p:cNvSpPr txBox="1"/>
          <p:nvPr/>
        </p:nvSpPr>
        <p:spPr>
          <a:xfrm>
            <a:off x="152399" y="6477000"/>
            <a:ext cx="656272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4"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pPr>
              <a:defRPr/>
            </a:pPr>
            <a:endParaRPr lang="en-US" dirty="0"/>
          </a:p>
        </p:txBody>
      </p:sp>
      <p:sp>
        <p:nvSpPr>
          <p:cNvPr id="17" name="Slide Number Placeholder 16"/>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8" name="Footer Placeholder 17"/>
          <p:cNvSpPr>
            <a:spLocks noGrp="1"/>
          </p:cNvSpPr>
          <p:nvPr>
            <p:ph type="ftr" sz="quarter" idx="12"/>
          </p:nvPr>
        </p:nvSpPr>
        <p:spPr/>
        <p:txBody>
          <a:bodyPr/>
          <a:lstStyle/>
          <a:p>
            <a:pPr>
              <a:defRPr/>
            </a:pPr>
            <a:endParaRPr lang="en-US" dirty="0"/>
          </a:p>
        </p:txBody>
      </p:sp>
      <p:sp>
        <p:nvSpPr>
          <p:cNvPr id="15" name="Rectangle 14"/>
          <p:cNvSpPr/>
          <p:nvPr userDrawn="1"/>
        </p:nvSpPr>
        <p:spPr>
          <a:xfrm rot="5400000">
            <a:off x="4465320" y="-487680"/>
            <a:ext cx="21336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 name="Picture 20"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3D7EE-186F-44A2-AADA-45F921278D21}"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2338A-43E7-4277-87DD-34554529A70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Rectangle 12"/>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sz="half" idx="1"/>
          </p:nvPr>
        </p:nvSpPr>
        <p:spPr>
          <a:xfrm>
            <a:off x="228600" y="1295400"/>
            <a:ext cx="4267200" cy="4830763"/>
          </a:xfrm>
        </p:spPr>
        <p:txBody>
          <a:bodyPr/>
          <a:lstStyle>
            <a:lvl1pPr>
              <a:defRPr sz="1800">
                <a:latin typeface="Trebuchet MS" pitchFamily="34" charset="0"/>
              </a:defRPr>
            </a:lvl1pPr>
            <a:lvl2pPr>
              <a:defRPr sz="1600">
                <a:latin typeface="Trebuchet MS" pitchFamily="34" charset="0"/>
              </a:defRPr>
            </a:lvl2pPr>
            <a:lvl3pPr>
              <a:defRPr sz="1600">
                <a:latin typeface="Trebuchet MS" pitchFamily="34" charset="0"/>
              </a:defRPr>
            </a:lvl3pPr>
            <a:lvl4pPr>
              <a:defRPr sz="1200">
                <a:latin typeface="Trebuchet MS" pitchFamily="34" charset="0"/>
              </a:defRPr>
            </a:lvl4pPr>
            <a:lvl5pPr>
              <a:defRPr sz="12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191000" cy="4830763"/>
          </a:xfrm>
        </p:spPr>
        <p:txBody>
          <a:bodyPr/>
          <a:lstStyle>
            <a:lvl1pPr>
              <a:defRPr sz="1800">
                <a:latin typeface="Trebuchet MS" pitchFamily="34" charset="0"/>
              </a:defRPr>
            </a:lvl1pPr>
            <a:lvl2pPr>
              <a:defRPr sz="1600">
                <a:latin typeface="Trebuchet MS" pitchFamily="34" charset="0"/>
              </a:defRPr>
            </a:lvl2pPr>
            <a:lvl3pPr>
              <a:defRPr sz="1600">
                <a:latin typeface="Trebuchet MS" pitchFamily="34" charset="0"/>
              </a:defRPr>
            </a:lvl3pPr>
            <a:lvl4pPr>
              <a:defRPr sz="1200">
                <a:latin typeface="Trebuchet MS" pitchFamily="34" charset="0"/>
              </a:defRPr>
            </a:lvl4pPr>
            <a:lvl5pPr>
              <a:defRPr sz="12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16" name="TextBox 15"/>
          <p:cNvSpPr txBox="1"/>
          <p:nvPr/>
        </p:nvSpPr>
        <p:spPr>
          <a:xfrm>
            <a:off x="152399" y="6477000"/>
            <a:ext cx="6467476"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7"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9" name="Date Placeholder 18"/>
          <p:cNvSpPr>
            <a:spLocks noGrp="1"/>
          </p:cNvSpPr>
          <p:nvPr>
            <p:ph type="dt" sz="half" idx="10"/>
          </p:nvPr>
        </p:nvSpPr>
        <p:spPr/>
        <p:txBody>
          <a:bodyPr/>
          <a:lstStyle/>
          <a:p>
            <a:pPr>
              <a:defRPr/>
            </a:pPr>
            <a:endParaRPr lang="en-US" dirty="0"/>
          </a:p>
        </p:txBody>
      </p:sp>
      <p:sp>
        <p:nvSpPr>
          <p:cNvPr id="20" name="Slide Number Placeholder 19"/>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1" name="Footer Placeholder 20"/>
          <p:cNvSpPr>
            <a:spLocks noGrp="1"/>
          </p:cNvSpPr>
          <p:nvPr>
            <p:ph type="ftr" sz="quarter" idx="12"/>
          </p:nvPr>
        </p:nvSpPr>
        <p:spPr/>
        <p:txBody>
          <a:bodyPr/>
          <a:lstStyle/>
          <a:p>
            <a:pPr>
              <a:defRPr/>
            </a:pPr>
            <a:endParaRPr lang="en-US" dirty="0"/>
          </a:p>
        </p:txBody>
      </p:sp>
      <p:sp>
        <p:nvSpPr>
          <p:cNvPr id="15" name="Rectangle 14"/>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Rectangle 14"/>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4800" y="1295400"/>
            <a:ext cx="4191000" cy="838200"/>
          </a:xfrm>
        </p:spPr>
        <p:txBody>
          <a:bodyPr anchor="b"/>
          <a:lstStyle>
            <a:lvl1pPr marL="0" indent="0">
              <a:buNone/>
              <a:defRPr sz="2000" b="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133600"/>
            <a:ext cx="4191000" cy="3962400"/>
          </a:xfr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295400"/>
            <a:ext cx="4194175" cy="838200"/>
          </a:xfrm>
        </p:spPr>
        <p:txBody>
          <a:bodyPr anchor="b"/>
          <a:lstStyle>
            <a:lvl1pPr marL="0" indent="0">
              <a:buNone/>
              <a:defRPr sz="2000" b="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133600"/>
            <a:ext cx="4194175" cy="3962400"/>
          </a:xfr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2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p>
        </p:txBody>
      </p:sp>
      <p:sp>
        <p:nvSpPr>
          <p:cNvPr id="18" name="TextBox 17"/>
          <p:cNvSpPr txBox="1"/>
          <p:nvPr/>
        </p:nvSpPr>
        <p:spPr>
          <a:xfrm>
            <a:off x="152400" y="6477000"/>
            <a:ext cx="6267450" cy="507831"/>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9"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21" name="Date Placeholder 20"/>
          <p:cNvSpPr>
            <a:spLocks noGrp="1"/>
          </p:cNvSpPr>
          <p:nvPr>
            <p:ph type="dt" sz="half" idx="10"/>
          </p:nvPr>
        </p:nvSpPr>
        <p:spPr/>
        <p:txBody>
          <a:bodyPr/>
          <a:lstStyle/>
          <a:p>
            <a:pPr>
              <a:defRPr/>
            </a:pPr>
            <a:endParaRPr lang="en-US" dirty="0"/>
          </a:p>
        </p:txBody>
      </p:sp>
      <p:sp>
        <p:nvSpPr>
          <p:cNvPr id="22" name="Slide Number Placeholder 21"/>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23" name="Footer Placeholder 22"/>
          <p:cNvSpPr>
            <a:spLocks noGrp="1"/>
          </p:cNvSpPr>
          <p:nvPr>
            <p:ph type="ftr" sz="quarter" idx="12"/>
          </p:nvPr>
        </p:nvSpPr>
        <p:spPr/>
        <p:txBody>
          <a:bodyPr/>
          <a:lstStyle/>
          <a:p>
            <a:pPr>
              <a:defRPr/>
            </a:pPr>
            <a:endParaRPr lang="en-US" dirty="0"/>
          </a:p>
        </p:txBody>
      </p:sp>
      <p:sp>
        <p:nvSpPr>
          <p:cNvPr id="17" name="Rectangle 16"/>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6"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144" name="Rectangle 143"/>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5" name="Rectangle 144"/>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8"/>
          <p:cNvSpPr>
            <a:spLocks noGrp="1"/>
          </p:cNvSpPr>
          <p:nvPr>
            <p:ph type="title"/>
          </p:nvPr>
        </p:nvSpPr>
        <p:spPr/>
        <p:txBody>
          <a:bodyPr/>
          <a:lstStyle/>
          <a:p>
            <a:r>
              <a:rPr lang="en-US"/>
              <a:t>Click to edit Master title style</a:t>
            </a:r>
          </a:p>
        </p:txBody>
      </p:sp>
      <p:sp>
        <p:nvSpPr>
          <p:cNvPr id="97" name="Rectangle 6"/>
          <p:cNvSpPr/>
          <p:nvPr/>
        </p:nvSpPr>
        <p:spPr>
          <a:xfrm>
            <a:off x="457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0" name="Rectangle 6"/>
          <p:cNvSpPr/>
          <p:nvPr/>
        </p:nvSpPr>
        <p:spPr>
          <a:xfrm>
            <a:off x="15240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1" name="Rectangle 6"/>
          <p:cNvSpPr/>
          <p:nvPr/>
        </p:nvSpPr>
        <p:spPr>
          <a:xfrm>
            <a:off x="457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4" name="Rectangle 6"/>
          <p:cNvSpPr/>
          <p:nvPr/>
        </p:nvSpPr>
        <p:spPr>
          <a:xfrm>
            <a:off x="2616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5" name="Rectangle 6"/>
          <p:cNvSpPr/>
          <p:nvPr/>
        </p:nvSpPr>
        <p:spPr>
          <a:xfrm>
            <a:off x="2616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6" name="Rectangle 6"/>
          <p:cNvSpPr/>
          <p:nvPr/>
        </p:nvSpPr>
        <p:spPr>
          <a:xfrm>
            <a:off x="4775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7" name="Rectangle 6"/>
          <p:cNvSpPr/>
          <p:nvPr/>
        </p:nvSpPr>
        <p:spPr>
          <a:xfrm>
            <a:off x="4775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8" name="Rectangle 6"/>
          <p:cNvSpPr/>
          <p:nvPr/>
        </p:nvSpPr>
        <p:spPr>
          <a:xfrm>
            <a:off x="6934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9" name="Rectangle 6"/>
          <p:cNvSpPr/>
          <p:nvPr/>
        </p:nvSpPr>
        <p:spPr>
          <a:xfrm>
            <a:off x="6934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50" name="Rectangle 6"/>
          <p:cNvSpPr/>
          <p:nvPr/>
        </p:nvSpPr>
        <p:spPr>
          <a:xfrm>
            <a:off x="36957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51" name="Rectangle 6"/>
          <p:cNvSpPr/>
          <p:nvPr/>
        </p:nvSpPr>
        <p:spPr>
          <a:xfrm>
            <a:off x="58674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2" name="TextBox 21"/>
          <p:cNvSpPr txBox="1"/>
          <p:nvPr/>
        </p:nvSpPr>
        <p:spPr>
          <a:xfrm>
            <a:off x="152399" y="6477000"/>
            <a:ext cx="6534151"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23"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25" name="Date Placeholder 24"/>
          <p:cNvSpPr>
            <a:spLocks noGrp="1"/>
          </p:cNvSpPr>
          <p:nvPr>
            <p:ph type="dt" sz="half" idx="10"/>
          </p:nvPr>
        </p:nvSpPr>
        <p:spPr/>
        <p:txBody>
          <a:bodyPr/>
          <a:lstStyle/>
          <a:p>
            <a:pPr>
              <a:defRPr/>
            </a:pPr>
            <a:endParaRPr lang="en-US" dirty="0"/>
          </a:p>
        </p:txBody>
      </p:sp>
      <p:sp>
        <p:nvSpPr>
          <p:cNvPr id="26" name="Slide Number Placeholder 25"/>
          <p:cNvSpPr>
            <a:spLocks noGrp="1"/>
          </p:cNvSpPr>
          <p:nvPr>
            <p:ph type="sldNum" sz="quarter" idx="11"/>
          </p:nvPr>
        </p:nvSpPr>
        <p:spPr>
          <a:xfrm>
            <a:off x="6858000" y="6416675"/>
            <a:ext cx="2133600" cy="365125"/>
          </a:xfrm>
        </p:spPr>
        <p:txBody>
          <a:bodyPr/>
          <a:lstStyle>
            <a:lvl1pPr>
              <a:defRPr>
                <a:solidFill>
                  <a:schemeClr val="bg1">
                    <a:lumMod val="50000"/>
                  </a:schemeClr>
                </a:solidFill>
              </a:defRPr>
            </a:lvl1pPr>
          </a:lstStyle>
          <a:p>
            <a:pPr>
              <a:defRPr/>
            </a:pPr>
            <a:fld id="{A17A15ED-EF12-44C2-A953-E4E7395774BF}" type="slidenum">
              <a:rPr lang="en-US" smtClean="0"/>
              <a:pPr>
                <a:defRPr/>
              </a:pPr>
              <a:t>‹#›</a:t>
            </a:fld>
            <a:endParaRPr lang="en-US" dirty="0"/>
          </a:p>
        </p:txBody>
      </p:sp>
      <p:sp>
        <p:nvSpPr>
          <p:cNvPr id="27" name="Footer Placeholder 26"/>
          <p:cNvSpPr>
            <a:spLocks noGrp="1"/>
          </p:cNvSpPr>
          <p:nvPr>
            <p:ph type="ftr" sz="quarter" idx="12"/>
          </p:nvPr>
        </p:nvSpPr>
        <p:spPr/>
        <p:txBody>
          <a:bodyPr/>
          <a:lstStyle/>
          <a:p>
            <a:pPr>
              <a:defRPr/>
            </a:pPr>
            <a:endParaRPr lang="en-US" dirty="0"/>
          </a:p>
        </p:txBody>
      </p:sp>
      <p:sp>
        <p:nvSpPr>
          <p:cNvPr id="24" name="Rectangle 23"/>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6"/>
          <p:cNvSpPr/>
          <p:nvPr userDrawn="1"/>
        </p:nvSpPr>
        <p:spPr>
          <a:xfrm>
            <a:off x="457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userDrawn="1"/>
        </p:nvSpPr>
        <p:spPr>
          <a:xfrm>
            <a:off x="15240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2" name="Rectangle 6"/>
          <p:cNvSpPr/>
          <p:nvPr userDrawn="1"/>
        </p:nvSpPr>
        <p:spPr>
          <a:xfrm>
            <a:off x="457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3" name="Rectangle 6"/>
          <p:cNvSpPr/>
          <p:nvPr userDrawn="1"/>
        </p:nvSpPr>
        <p:spPr>
          <a:xfrm>
            <a:off x="2616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4" name="Rectangle 6"/>
          <p:cNvSpPr/>
          <p:nvPr userDrawn="1"/>
        </p:nvSpPr>
        <p:spPr>
          <a:xfrm>
            <a:off x="2616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5" name="Rectangle 6"/>
          <p:cNvSpPr/>
          <p:nvPr userDrawn="1"/>
        </p:nvSpPr>
        <p:spPr>
          <a:xfrm>
            <a:off x="4775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6" name="Rectangle 6"/>
          <p:cNvSpPr/>
          <p:nvPr userDrawn="1"/>
        </p:nvSpPr>
        <p:spPr>
          <a:xfrm>
            <a:off x="4775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7" name="Rectangle 6"/>
          <p:cNvSpPr/>
          <p:nvPr userDrawn="1"/>
        </p:nvSpPr>
        <p:spPr>
          <a:xfrm>
            <a:off x="6934200" y="14478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8" name="Rectangle 6"/>
          <p:cNvSpPr/>
          <p:nvPr userDrawn="1"/>
        </p:nvSpPr>
        <p:spPr>
          <a:xfrm>
            <a:off x="6934200" y="46482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9" name="Rectangle 6"/>
          <p:cNvSpPr/>
          <p:nvPr userDrawn="1"/>
        </p:nvSpPr>
        <p:spPr>
          <a:xfrm>
            <a:off x="36957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42" name="Rectangle 6"/>
          <p:cNvSpPr/>
          <p:nvPr userDrawn="1"/>
        </p:nvSpPr>
        <p:spPr>
          <a:xfrm>
            <a:off x="5867400" y="3048000"/>
            <a:ext cx="1676400" cy="1143000"/>
          </a:xfrm>
          <a:prstGeom prst="rect">
            <a:avLst/>
          </a:prstGeom>
          <a:ln w="76200" cap="rnd"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52"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8" name="Rectangle 17"/>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itle 20"/>
          <p:cNvSpPr>
            <a:spLocks noGrp="1"/>
          </p:cNvSpPr>
          <p:nvPr>
            <p:ph type="title"/>
          </p:nvPr>
        </p:nvSpPr>
        <p:spPr/>
        <p:txBody>
          <a:bodyPr/>
          <a:lstStyle/>
          <a:p>
            <a:r>
              <a:rPr lang="en-US"/>
              <a:t>Click to edit Master title style</a:t>
            </a:r>
          </a:p>
        </p:txBody>
      </p:sp>
      <p:sp>
        <p:nvSpPr>
          <p:cNvPr id="11" name="TextBox 10"/>
          <p:cNvSpPr txBox="1"/>
          <p:nvPr/>
        </p:nvSpPr>
        <p:spPr>
          <a:xfrm>
            <a:off x="152399" y="6477000"/>
            <a:ext cx="677227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2"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4" name="Date Placeholder 13"/>
          <p:cNvSpPr>
            <a:spLocks noGrp="1"/>
          </p:cNvSpPr>
          <p:nvPr>
            <p:ph type="dt" sz="half" idx="10"/>
          </p:nvPr>
        </p:nvSpPr>
        <p:spPr/>
        <p:txBody>
          <a:bodyPr/>
          <a:lstStyle/>
          <a:p>
            <a:pPr>
              <a:defRPr/>
            </a:pPr>
            <a:endParaRPr lang="en-US" dirty="0"/>
          </a:p>
        </p:txBody>
      </p:sp>
      <p:sp>
        <p:nvSpPr>
          <p:cNvPr id="15" name="Slide Number Placeholder 14"/>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6" name="Footer Placeholder 15"/>
          <p:cNvSpPr>
            <a:spLocks noGrp="1"/>
          </p:cNvSpPr>
          <p:nvPr>
            <p:ph type="ftr" sz="quarter" idx="12"/>
          </p:nvPr>
        </p:nvSpPr>
        <p:spPr/>
        <p:txBody>
          <a:bodyPr/>
          <a:lstStyle/>
          <a:p>
            <a:pPr>
              <a:defRPr/>
            </a:pPr>
            <a:endParaRPr lang="en-US" dirty="0"/>
          </a:p>
        </p:txBody>
      </p:sp>
      <p:sp>
        <p:nvSpPr>
          <p:cNvPr id="13" name="Rectangle 12"/>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152399" y="6477000"/>
            <a:ext cx="6467475"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0"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
        <p:nvSpPr>
          <p:cNvPr id="8" name="Rectangle 7"/>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1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9" name="Rectangle 18"/>
          <p:cNvSpPr/>
          <p:nvPr/>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3575050" y="1295400"/>
            <a:ext cx="5264150" cy="4830763"/>
          </a:xfrm>
        </p:spPr>
        <p:txBody>
          <a:bodyPr/>
          <a:lstStyle>
            <a:lvl1pPr>
              <a:defRPr sz="1800">
                <a:latin typeface="Trebuchet MS" pitchFamily="34" charset="0"/>
              </a:defRPr>
            </a:lvl1pPr>
            <a:lvl2pPr>
              <a:defRPr sz="1800">
                <a:latin typeface="Trebuchet MS" pitchFamily="34" charset="0"/>
              </a:defRPr>
            </a:lvl2pPr>
            <a:lvl3pPr>
              <a:defRPr sz="1600">
                <a:latin typeface="Trebuchet MS" pitchFamily="34" charset="0"/>
              </a:defRPr>
            </a:lvl3pPr>
            <a:lvl4pPr>
              <a:defRPr sz="1400">
                <a:latin typeface="Trebuchet MS" pitchFamily="34" charset="0"/>
              </a:defRPr>
            </a:lvl4pPr>
            <a:lvl5pPr>
              <a:defRPr sz="1400">
                <a:latin typeface="Trebuchet MS"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295400"/>
            <a:ext cx="3236913" cy="4830763"/>
          </a:xfrm>
          <a:gradFill flip="none" rotWithShape="1">
            <a:gsLst>
              <a:gs pos="0">
                <a:srgbClr val="88ABD5">
                  <a:tint val="66000"/>
                  <a:satMod val="160000"/>
                </a:srgbClr>
              </a:gs>
              <a:gs pos="50000">
                <a:srgbClr val="88ABD5">
                  <a:tint val="44500"/>
                  <a:satMod val="160000"/>
                </a:srgbClr>
              </a:gs>
              <a:gs pos="100000">
                <a:srgbClr val="88ABD5">
                  <a:tint val="23500"/>
                  <a:satMod val="160000"/>
                </a:srgbClr>
              </a:gs>
            </a:gsLst>
            <a:path path="circle">
              <a:fillToRect t="100000" r="100000"/>
            </a:path>
            <a:tileRect l="-100000" b="-100000"/>
          </a:gradFill>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28600" y="609600"/>
            <a:ext cx="3236913" cy="685800"/>
          </a:xfrm>
          <a:gradFill flip="none" rotWithShape="1">
            <a:gsLst>
              <a:gs pos="0">
                <a:srgbClr val="88ABD5">
                  <a:tint val="66000"/>
                  <a:satMod val="160000"/>
                </a:srgbClr>
              </a:gs>
              <a:gs pos="50000">
                <a:srgbClr val="88ABD5">
                  <a:tint val="44500"/>
                  <a:satMod val="160000"/>
                </a:srgbClr>
              </a:gs>
              <a:gs pos="100000">
                <a:srgbClr val="88ABD5">
                  <a:tint val="23500"/>
                  <a:satMod val="160000"/>
                </a:srgbClr>
              </a:gs>
            </a:gsLst>
            <a:path path="circle">
              <a:fillToRect t="100000" r="100000"/>
            </a:path>
            <a:tileRect l="-100000" b="-100000"/>
          </a:gradFill>
        </p:spPr>
        <p:txBody>
          <a:bodyPr anchor="b"/>
          <a:lstStyle>
            <a:lvl1pPr algn="l">
              <a:defRPr sz="2000" b="0">
                <a:latin typeface="Trebuchet MS" pitchFamily="34" charset="0"/>
              </a:defRPr>
            </a:lvl1pPr>
          </a:lstStyle>
          <a:p>
            <a:r>
              <a:rPr lang="en-US"/>
              <a:t>Click to edit Master title style</a:t>
            </a:r>
            <a:endParaRPr lang="en-US" dirty="0"/>
          </a:p>
        </p:txBody>
      </p:sp>
      <p:sp>
        <p:nvSpPr>
          <p:cNvPr id="13" name="TextBox 12"/>
          <p:cNvSpPr txBox="1"/>
          <p:nvPr/>
        </p:nvSpPr>
        <p:spPr>
          <a:xfrm>
            <a:off x="152400" y="6477000"/>
            <a:ext cx="6686550" cy="369332"/>
          </a:xfrm>
          <a:prstGeom prst="rect">
            <a:avLst/>
          </a:prstGeom>
          <a:noFill/>
        </p:spPr>
        <p:txBody>
          <a:bodyPr wrap="square" rtlCol="0">
            <a:spAutoFit/>
          </a:bodyPr>
          <a:lstStyle/>
          <a:p>
            <a:pPr marL="0" marR="0" indent="0" algn="l" defTabSz="1019175" rtl="0" eaLnBrk="1" fontAlgn="base" latinLnBrk="0" hangingPunct="1">
              <a:lnSpc>
                <a:spcPct val="100000"/>
              </a:lnSpc>
              <a:spcBef>
                <a:spcPct val="0"/>
              </a:spcBef>
              <a:spcAft>
                <a:spcPct val="0"/>
              </a:spcAft>
              <a:buClrTx/>
              <a:buSzTx/>
              <a:buFontTx/>
              <a:buNone/>
              <a:tabLst/>
              <a:defRPr/>
            </a:pPr>
            <a:r>
              <a:rPr lang="en-US" sz="900" kern="1200" dirty="0">
                <a:solidFill>
                  <a:schemeClr val="accent6"/>
                </a:solidFill>
                <a:latin typeface="Arial" charset="0"/>
                <a:ea typeface="+mn-ea"/>
                <a:cs typeface="+mn-cs"/>
              </a:rPr>
              <a:t>Global Commercial Card – Legacy Migrations Training R9 201308</a:t>
            </a:r>
            <a:endParaRPr lang="en-US" sz="900" dirty="0">
              <a:solidFill>
                <a:schemeClr val="accent6"/>
              </a:solidFill>
              <a:latin typeface="Arial" pitchFamily="34" charset="0"/>
              <a:ea typeface="LF_Kai"/>
              <a:cs typeface="LF_Kai"/>
            </a:endParaRPr>
          </a:p>
          <a:p>
            <a:pPr defTabSz="1019175"/>
            <a:r>
              <a:rPr lang="en-US" sz="900" dirty="0">
                <a:solidFill>
                  <a:srgbClr val="000000"/>
                </a:solidFill>
                <a:latin typeface="Arial" pitchFamily="34" charset="0"/>
                <a:ea typeface="LF_Kai"/>
                <a:cs typeface="LF_Kai"/>
              </a:rPr>
              <a:t>© 2013  Legacy Migration</a:t>
            </a:r>
            <a:r>
              <a:rPr lang="en-US" sz="900" baseline="0" dirty="0">
                <a:solidFill>
                  <a:srgbClr val="000000"/>
                </a:solidFill>
                <a:latin typeface="Arial" pitchFamily="34" charset="0"/>
                <a:ea typeface="LF_Kai"/>
                <a:cs typeface="LF_Kai"/>
              </a:rPr>
              <a:t> Training. </a:t>
            </a:r>
            <a:r>
              <a:rPr lang="en-US" sz="900" dirty="0">
                <a:solidFill>
                  <a:srgbClr val="000000"/>
                </a:solidFill>
                <a:latin typeface="Arial" pitchFamily="34" charset="0"/>
                <a:ea typeface="LF_Kai"/>
                <a:cs typeface="LF_Kai"/>
              </a:rPr>
              <a:t>JPMorgan Chase &amp; Co. All rights reserved. JPMorgan Chase Bank, N.A. Member FDIC</a:t>
            </a:r>
          </a:p>
        </p:txBody>
      </p:sp>
      <p:pic>
        <p:nvPicPr>
          <p:cNvPr id="14" name="Picture 13" descr="K:\Graphics\Logos\JPMorgan Chase\J.P. Morgan.png"/>
          <p:cNvPicPr>
            <a:picLocks noChangeAspect="1" noChangeArrowheads="1"/>
          </p:cNvPicPr>
          <p:nvPr/>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pPr>
              <a:defRPr/>
            </a:pPr>
            <a:endParaRPr lang="en-US" dirty="0"/>
          </a:p>
        </p:txBody>
      </p:sp>
      <p:sp>
        <p:nvSpPr>
          <p:cNvPr id="17" name="Slide Number Placeholder 16"/>
          <p:cNvSpPr>
            <a:spLocks noGrp="1"/>
          </p:cNvSpPr>
          <p:nvPr>
            <p:ph type="sldNum" sz="quarter" idx="11"/>
          </p:nvPr>
        </p:nvSpPr>
        <p:spPr>
          <a:xfrm>
            <a:off x="6858000" y="6416675"/>
            <a:ext cx="2133600" cy="365125"/>
          </a:xfrm>
        </p:spPr>
        <p:txBody>
          <a:bodyPr/>
          <a:lstStyle/>
          <a:p>
            <a:pPr>
              <a:defRPr/>
            </a:pPr>
            <a:fld id="{A17A15ED-EF12-44C2-A953-E4E7395774BF}" type="slidenum">
              <a:rPr lang="en-US" smtClean="0"/>
              <a:pPr>
                <a:defRPr/>
              </a:pPr>
              <a:t>‹#›</a:t>
            </a:fld>
            <a:endParaRPr lang="en-US" dirty="0"/>
          </a:p>
        </p:txBody>
      </p:sp>
      <p:sp>
        <p:nvSpPr>
          <p:cNvPr id="18" name="Footer Placeholder 17"/>
          <p:cNvSpPr>
            <a:spLocks noGrp="1"/>
          </p:cNvSpPr>
          <p:nvPr>
            <p:ph type="ftr" sz="quarter" idx="12"/>
          </p:nvPr>
        </p:nvSpPr>
        <p:spPr/>
        <p:txBody>
          <a:bodyPr/>
          <a:lstStyle/>
          <a:p>
            <a:pPr>
              <a:defRPr/>
            </a:pPr>
            <a:endParaRPr lang="en-US" dirty="0"/>
          </a:p>
        </p:txBody>
      </p:sp>
      <p:sp>
        <p:nvSpPr>
          <p:cNvPr id="15" name="Rectangle 14"/>
          <p:cNvSpPr/>
          <p:nvPr userDrawn="1"/>
        </p:nvSpPr>
        <p:spPr>
          <a:xfrm rot="5400000">
            <a:off x="4191000" y="-3962400"/>
            <a:ext cx="762000" cy="9144000"/>
          </a:xfrm>
          <a:prstGeom prst="rect">
            <a:avLst/>
          </a:prstGeom>
          <a:solidFill>
            <a:srgbClr val="88A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rot="5400000">
            <a:off x="4495800" y="-3505200"/>
            <a:ext cx="152400" cy="9144000"/>
          </a:xfrm>
          <a:prstGeom prst="rect">
            <a:avLst/>
          </a:prstGeom>
          <a:gradFill>
            <a:gsLst>
              <a:gs pos="5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userDrawn="1"/>
        </p:nvSpPr>
        <p:spPr>
          <a:xfrm rot="5400000">
            <a:off x="4533900" y="17145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Picture 23" descr="K:\Graphics\Logos\JPMorgan Chase\J.P. Morgan.png"/>
          <p:cNvPicPr>
            <a:picLocks noChangeAspect="1" noChangeArrowheads="1"/>
          </p:cNvPicPr>
          <p:nvPr userDrawn="1"/>
        </p:nvPicPr>
        <p:blipFill>
          <a:blip r:embed="rId2" cstate="print"/>
          <a:srcRect/>
          <a:stretch>
            <a:fillRect/>
          </a:stretch>
        </p:blipFill>
        <p:spPr bwMode="auto">
          <a:xfrm>
            <a:off x="7315200" y="6477000"/>
            <a:ext cx="1198563" cy="2413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2286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7A15ED-EF12-44C2-A953-E4E7395774B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 id="2147483672" r:id="rId13"/>
    <p:sldLayoutId id="2147483674" r:id="rId14"/>
    <p:sldLayoutId id="2147483675" r:id="rId15"/>
    <p:sldLayoutId id="2147483676" r:id="rId16"/>
    <p:sldLayoutId id="2147483682" r:id="rId17"/>
    <p:sldLayoutId id="2147483678" r:id="rId18"/>
    <p:sldLayoutId id="2147483679" r:id="rId19"/>
    <p:sldLayoutId id="2147483681" r:id="rId20"/>
    <p:sldLayoutId id="2147483683" r:id="rId21"/>
  </p:sldLayoutIdLst>
  <p:hf hdr="0" ftr="0" dt="0"/>
  <p:txStyles>
    <p:titleStyle>
      <a:lvl1pPr algn="l" rtl="0" eaLnBrk="1" fontAlgn="base" hangingPunct="1">
        <a:spcBef>
          <a:spcPct val="0"/>
        </a:spcBef>
        <a:spcAft>
          <a:spcPct val="0"/>
        </a:spcAft>
        <a:defRPr sz="2800" kern="1200">
          <a:solidFill>
            <a:schemeClr val="bg1"/>
          </a:solidFill>
          <a:effectLst>
            <a:outerShdw blurRad="38100" dist="38100" dir="2700000" algn="tl">
              <a:srgbClr val="000000">
                <a:alpha val="43137"/>
              </a:srgbClr>
            </a:outerShdw>
          </a:effectLst>
          <a:latin typeface="Trebuchet MS"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1800" kern="1200">
          <a:solidFill>
            <a:srgbClr val="000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600" kern="1200">
          <a:solidFill>
            <a:srgbClr val="000000"/>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rgbClr val="000000"/>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200" kern="1200">
          <a:solidFill>
            <a:srgbClr val="000000"/>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3D7EE-186F-44A2-AADA-45F921278D21}" type="datetimeFigureOut">
              <a:rPr lang="en-US" smtClean="0"/>
              <a:pPr/>
              <a:t>5/9/2022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338A-43E7-4277-87DD-34554529A7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5"/>
          <p:cNvSpPr txBox="1">
            <a:spLocks noChangeArrowheads="1"/>
          </p:cNvSpPr>
          <p:nvPr/>
        </p:nvSpPr>
        <p:spPr bwMode="auto">
          <a:xfrm>
            <a:off x="0" y="533400"/>
            <a:ext cx="8991600" cy="523220"/>
          </a:xfrm>
          <a:prstGeom prst="rect">
            <a:avLst/>
          </a:prstGeom>
          <a:noFill/>
          <a:ln w="9525">
            <a:noFill/>
            <a:miter lim="800000"/>
            <a:headEnd/>
            <a:tailEnd/>
          </a:ln>
        </p:spPr>
        <p:txBody>
          <a:bodyPr>
            <a:spAutoFit/>
          </a:bodyPr>
          <a:lstStyle/>
          <a:p>
            <a:pPr>
              <a:defRPr/>
            </a:pPr>
            <a:r>
              <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rPr>
              <a:t>Cardholder Readiness</a:t>
            </a:r>
          </a:p>
        </p:txBody>
      </p:sp>
      <p:sp>
        <p:nvSpPr>
          <p:cNvPr id="13316" name="TextBox 9"/>
          <p:cNvSpPr txBox="1">
            <a:spLocks noChangeArrowheads="1"/>
          </p:cNvSpPr>
          <p:nvPr/>
        </p:nvSpPr>
        <p:spPr bwMode="auto">
          <a:xfrm>
            <a:off x="152400" y="1600200"/>
            <a:ext cx="6705600" cy="523220"/>
          </a:xfrm>
          <a:prstGeom prst="rect">
            <a:avLst/>
          </a:prstGeom>
          <a:noFill/>
          <a:ln w="9525">
            <a:noFill/>
            <a:miter lim="800000"/>
            <a:headEnd/>
            <a:tailEnd/>
          </a:ln>
        </p:spPr>
        <p:txBody>
          <a:bodyPr>
            <a:spAutoFit/>
          </a:bodyPr>
          <a:lstStyle/>
          <a:p>
            <a:r>
              <a:rPr lang="en-US" sz="2800" dirty="0">
                <a:solidFill>
                  <a:schemeClr val="accent6"/>
                </a:solidFill>
                <a:latin typeface="Arial" pitchFamily="34" charset="0"/>
                <a:cs typeface="Arial" pitchFamily="34" charset="0"/>
              </a:rPr>
              <a:t>PaymentNet</a:t>
            </a:r>
            <a:r>
              <a:rPr lang="en-US" sz="2400" baseline="30000" dirty="0">
                <a:solidFill>
                  <a:schemeClr val="accent6"/>
                </a:solidFill>
                <a:latin typeface="Arial" pitchFamily="34" charset="0"/>
                <a:cs typeface="Arial" pitchFamily="34" charset="0"/>
              </a:rPr>
              <a:t>®</a:t>
            </a:r>
            <a:r>
              <a:rPr lang="en-US" sz="2800" dirty="0">
                <a:solidFill>
                  <a:schemeClr val="accent6"/>
                </a:solidFill>
                <a:latin typeface="Arial" pitchFamily="34" charset="0"/>
                <a:cs typeface="Arial" pitchFamily="34" charset="0"/>
              </a:rPr>
              <a:t> Migration</a:t>
            </a:r>
          </a:p>
        </p:txBody>
      </p:sp>
      <p:sp>
        <p:nvSpPr>
          <p:cNvPr id="13317" name="TextBox 5"/>
          <p:cNvSpPr txBox="1">
            <a:spLocks noChangeArrowheads="1"/>
          </p:cNvSpPr>
          <p:nvPr/>
        </p:nvSpPr>
        <p:spPr bwMode="auto">
          <a:xfrm>
            <a:off x="152400" y="2133600"/>
            <a:ext cx="8991600" cy="584775"/>
          </a:xfrm>
          <a:prstGeom prst="rect">
            <a:avLst/>
          </a:prstGeom>
          <a:noFill/>
          <a:ln w="9525">
            <a:noFill/>
            <a:miter lim="800000"/>
            <a:headEnd/>
            <a:tailEnd/>
          </a:ln>
        </p:spPr>
        <p:txBody>
          <a:bodyPr>
            <a:spAutoFit/>
          </a:bodyPr>
          <a:lstStyle/>
          <a:p>
            <a:endParaRPr lang="en-US" sz="1600" dirty="0">
              <a:solidFill>
                <a:srgbClr val="717171"/>
              </a:solidFill>
              <a:latin typeface="Arial" pitchFamily="34" charset="0"/>
              <a:cs typeface="Arial" pitchFamily="34" charset="0"/>
            </a:endParaRPr>
          </a:p>
          <a:p>
            <a:pPr marL="223838"/>
            <a:r>
              <a:rPr lang="en-US" sz="1600" dirty="0">
                <a:solidFill>
                  <a:srgbClr val="717171"/>
                </a:solidFill>
                <a:latin typeface="Arial" pitchFamily="34" charset="0"/>
                <a:cs typeface="Arial" pitchFamily="34" charset="0"/>
              </a:rPr>
              <a:t>PaymentNet Cardholder Training   </a:t>
            </a:r>
          </a:p>
        </p:txBody>
      </p:sp>
      <p:pic>
        <p:nvPicPr>
          <p:cNvPr id="13318" name="Picture 13" descr="K:\Graphics\Logos\JPMorgan Chase\J.P. Morgan.png"/>
          <p:cNvPicPr>
            <a:picLocks noChangeAspect="1" noChangeArrowheads="1"/>
          </p:cNvPicPr>
          <p:nvPr/>
        </p:nvPicPr>
        <p:blipFill>
          <a:blip r:embed="rId3" cstate="print"/>
          <a:srcRect/>
          <a:stretch>
            <a:fillRect/>
          </a:stretch>
        </p:blipFill>
        <p:spPr bwMode="auto">
          <a:xfrm>
            <a:off x="7315200" y="6400800"/>
            <a:ext cx="1576388" cy="317500"/>
          </a:xfrm>
          <a:prstGeom prst="rect">
            <a:avLst/>
          </a:prstGeom>
          <a:noFill/>
          <a:ln w="9525">
            <a:noFill/>
            <a:miter lim="800000"/>
            <a:headEnd/>
            <a:tailEnd/>
          </a:ln>
        </p:spPr>
      </p:pic>
      <p:sp>
        <p:nvSpPr>
          <p:cNvPr id="8" name="Rectangle 7"/>
          <p:cNvSpPr/>
          <p:nvPr/>
        </p:nvSpPr>
        <p:spPr>
          <a:xfrm rot="5400000">
            <a:off x="4495800" y="-3352800"/>
            <a:ext cx="152400" cy="9144000"/>
          </a:xfrm>
          <a:prstGeom prst="rect">
            <a:avLst/>
          </a:prstGeom>
          <a:gradFill>
            <a:gsLst>
              <a:gs pos="43000">
                <a:schemeClr val="accent1">
                  <a:tint val="66000"/>
                  <a:satMod val="160000"/>
                </a:schemeClr>
              </a:gs>
              <a:gs pos="41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rot="5400000">
            <a:off x="4533900" y="1562100"/>
            <a:ext cx="76200" cy="914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6" name="Picture 8" descr="C:\Documents and Settings\r509253\Local Settings\Temporary Internet Files\Content.IE5\GZ8Q0YNG\MP900149068[1].jpg"/>
          <p:cNvPicPr>
            <a:picLocks noChangeAspect="1" noChangeArrowheads="1"/>
          </p:cNvPicPr>
          <p:nvPr/>
        </p:nvPicPr>
        <p:blipFill>
          <a:blip r:embed="rId4" cstate="print"/>
          <a:srcRect/>
          <a:stretch>
            <a:fillRect/>
          </a:stretch>
        </p:blipFill>
        <p:spPr bwMode="auto">
          <a:xfrm>
            <a:off x="6172200" y="3555365"/>
            <a:ext cx="2319254" cy="1550035"/>
          </a:xfrm>
          <a:prstGeom prst="rect">
            <a:avLst/>
          </a:prstGeom>
          <a:noFill/>
        </p:spPr>
      </p:pic>
      <p:pic>
        <p:nvPicPr>
          <p:cNvPr id="2058" name="Picture 10" descr="C:\Documents and Settings\r509253\Local Settings\Temporary Internet Files\Content.IE5\EY2IRGO1\MP900405598[1].jpg"/>
          <p:cNvPicPr>
            <a:picLocks noChangeAspect="1" noChangeArrowheads="1"/>
          </p:cNvPicPr>
          <p:nvPr/>
        </p:nvPicPr>
        <p:blipFill>
          <a:blip r:embed="rId5" cstate="print"/>
          <a:srcRect/>
          <a:stretch>
            <a:fillRect/>
          </a:stretch>
        </p:blipFill>
        <p:spPr bwMode="auto">
          <a:xfrm>
            <a:off x="6173013" y="1905000"/>
            <a:ext cx="2285187" cy="1528894"/>
          </a:xfrm>
          <a:prstGeom prst="rect">
            <a:avLst/>
          </a:prstGeom>
          <a:noFill/>
        </p:spPr>
      </p:pic>
      <p:sp>
        <p:nvSpPr>
          <p:cNvPr id="12" name="Rectangle 11"/>
          <p:cNvSpPr/>
          <p:nvPr/>
        </p:nvSpPr>
        <p:spPr>
          <a:xfrm>
            <a:off x="0" y="5638800"/>
            <a:ext cx="8991600" cy="338554"/>
          </a:xfrm>
          <a:prstGeom prst="rect">
            <a:avLst/>
          </a:prstGeom>
        </p:spPr>
        <p:txBody>
          <a:bodyPr wrap="square">
            <a:spAutoFit/>
          </a:bodyPr>
          <a:lstStyle/>
          <a:p>
            <a:pPr algn="ctr">
              <a:defRPr/>
            </a:pPr>
            <a:r>
              <a:rPr lang="en-US" sz="1600" i="1" dirty="0">
                <a:solidFill>
                  <a:schemeClr val="tx2">
                    <a:lumMod val="60000"/>
                    <a:lumOff val="40000"/>
                  </a:schemeClr>
                </a:solidFill>
                <a:latin typeface="Arial" pitchFamily="34" charset="0"/>
                <a:cs typeface="Arial" pitchFamily="34" charset="0"/>
              </a:rPr>
              <a:t>What Cardholders Need to Know to Result in a Successful Migration</a:t>
            </a:r>
          </a:p>
        </p:txBody>
      </p:sp>
      <p:sp>
        <p:nvSpPr>
          <p:cNvPr id="11" name="TextBox 10"/>
          <p:cNvSpPr txBox="1"/>
          <p:nvPr/>
        </p:nvSpPr>
        <p:spPr>
          <a:xfrm>
            <a:off x="676893" y="3801588"/>
            <a:ext cx="252499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717171"/>
                </a:solidFill>
                <a:latin typeface="Arial" pitchFamily="34" charset="0"/>
                <a:cs typeface="Arial" pitchFamily="34" charset="0"/>
              </a:rPr>
              <a:t>A script for this presentation can be found in the </a:t>
            </a:r>
            <a:r>
              <a:rPr lang="en-US" sz="1200" b="1" dirty="0">
                <a:solidFill>
                  <a:srgbClr val="717171"/>
                </a:solidFill>
                <a:latin typeface="Arial" pitchFamily="34" charset="0"/>
                <a:cs typeface="Arial" pitchFamily="34" charset="0"/>
              </a:rPr>
              <a:t>Notes Page View</a:t>
            </a:r>
            <a:r>
              <a:rPr lang="en-US" sz="1200" dirty="0">
                <a:solidFill>
                  <a:srgbClr val="717171"/>
                </a:solidFill>
                <a:latin typeface="Arial" pitchFamily="34" charset="0"/>
                <a:cs typeface="Arial" pitchFamily="34" charset="0"/>
              </a:rPr>
              <a:t>. </a:t>
            </a:r>
          </a:p>
          <a:p>
            <a:endParaRPr lang="en-US" sz="1600" dirty="0">
              <a:solidFill>
                <a:srgbClr val="717171"/>
              </a:solidFill>
              <a:latin typeface="Arial" pitchFamily="34" charset="0"/>
              <a:cs typeface="Arial" pitchFamily="34" charset="0"/>
            </a:endParaRPr>
          </a:p>
          <a:p>
            <a:endParaRPr lang="en-US" sz="1600" dirty="0">
              <a:solidFill>
                <a:srgbClr val="717171"/>
              </a:solidFill>
              <a:latin typeface="Arial" pitchFamily="34" charset="0"/>
              <a:cs typeface="Arial" pitchFamily="34" charset="0"/>
            </a:endParaRPr>
          </a:p>
          <a:p>
            <a:endParaRPr lang="en-US" sz="1600" dirty="0">
              <a:solidFill>
                <a:srgbClr val="717171"/>
              </a:solidFill>
              <a:latin typeface="Arial" pitchFamily="34" charset="0"/>
              <a:cs typeface="Arial" pitchFamily="34" charset="0"/>
            </a:endParaRPr>
          </a:p>
        </p:txBody>
      </p:sp>
      <p:pic>
        <p:nvPicPr>
          <p:cNvPr id="13" name="Picture 1"/>
          <p:cNvPicPr>
            <a:picLocks noChangeAspect="1" noChangeArrowheads="1"/>
          </p:cNvPicPr>
          <p:nvPr/>
        </p:nvPicPr>
        <p:blipFill>
          <a:blip r:embed="rId6" cstate="print"/>
          <a:srcRect l="1233" t="22189" b="1737"/>
          <a:stretch>
            <a:fillRect/>
          </a:stretch>
        </p:blipFill>
        <p:spPr bwMode="auto">
          <a:xfrm>
            <a:off x="785258" y="4292932"/>
            <a:ext cx="2254825" cy="53292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28870" y="1295400"/>
          <a:ext cx="7729329" cy="4246880"/>
        </p:xfrm>
        <a:graphic>
          <a:graphicData uri="http://schemas.openxmlformats.org/drawingml/2006/table">
            <a:tbl>
              <a:tblPr firstRow="1" bandRow="1">
                <a:tableStyleId>{5C22544A-7EE6-4342-B048-85BDC9FD1C3A}</a:tableStyleId>
              </a:tblPr>
              <a:tblGrid>
                <a:gridCol w="2857478">
                  <a:extLst>
                    <a:ext uri="{9D8B030D-6E8A-4147-A177-3AD203B41FA5}">
                      <a16:colId xmlns:a16="http://schemas.microsoft.com/office/drawing/2014/main" val="20000"/>
                    </a:ext>
                  </a:extLst>
                </a:gridCol>
                <a:gridCol w="4871851">
                  <a:extLst>
                    <a:ext uri="{9D8B030D-6E8A-4147-A177-3AD203B41FA5}">
                      <a16:colId xmlns:a16="http://schemas.microsoft.com/office/drawing/2014/main" val="20001"/>
                    </a:ext>
                  </a:extLst>
                </a:gridCol>
              </a:tblGrid>
              <a:tr h="370840">
                <a:tc>
                  <a:txBody>
                    <a:bodyPr/>
                    <a:lstStyle/>
                    <a:p>
                      <a:r>
                        <a:rPr lang="en-US" dirty="0"/>
                        <a:t>Feature</a:t>
                      </a:r>
                    </a:p>
                  </a:txBody>
                  <a:tcPr/>
                </a:tc>
                <a:tc>
                  <a:txBody>
                    <a:bodyPr/>
                    <a:lstStyle/>
                    <a:p>
                      <a:r>
                        <a:rPr lang="en-US" dirty="0"/>
                        <a:t>Notes</a:t>
                      </a:r>
                    </a:p>
                  </a:txBody>
                  <a:tcPr/>
                </a:tc>
                <a:extLst>
                  <a:ext uri="{0D108BD9-81ED-4DB2-BD59-A6C34878D82A}">
                    <a16:rowId xmlns:a16="http://schemas.microsoft.com/office/drawing/2014/main" val="10000"/>
                  </a:ext>
                </a:extLst>
              </a:tr>
              <a:tr h="370840">
                <a:tc>
                  <a:txBody>
                    <a:bodyPr/>
                    <a:lstStyle/>
                    <a:p>
                      <a:r>
                        <a:rPr lang="en-US" sz="1800" b="0" kern="1200" dirty="0">
                          <a:solidFill>
                            <a:srgbClr val="000000"/>
                          </a:solidFill>
                          <a:latin typeface="+mn-lt"/>
                          <a:ea typeface="+mn-ea"/>
                          <a:cs typeface="+mn-cs"/>
                        </a:rPr>
                        <a:t>Welcome Page (Home Page)</a:t>
                      </a:r>
                    </a:p>
                  </a:txBody>
                  <a:tcPr/>
                </a:tc>
                <a:tc>
                  <a:txBody>
                    <a:bodyPr/>
                    <a:lstStyle/>
                    <a:p>
                      <a:r>
                        <a:rPr lang="en-US" sz="1800" b="0" kern="1200" dirty="0">
                          <a:solidFill>
                            <a:srgbClr val="000000"/>
                          </a:solidFill>
                          <a:latin typeface="+mn-lt"/>
                          <a:ea typeface="+mn-ea"/>
                          <a:cs typeface="+mn-cs"/>
                        </a:rPr>
                        <a:t>Modularized with Icons</a:t>
                      </a:r>
                    </a:p>
                  </a:txBody>
                  <a:tcPr/>
                </a:tc>
                <a:extLst>
                  <a:ext uri="{0D108BD9-81ED-4DB2-BD59-A6C34878D82A}">
                    <a16:rowId xmlns:a16="http://schemas.microsoft.com/office/drawing/2014/main" val="10001"/>
                  </a:ext>
                </a:extLst>
              </a:tr>
              <a:tr h="370840">
                <a:tc>
                  <a:txBody>
                    <a:bodyPr/>
                    <a:lstStyle/>
                    <a:p>
                      <a:r>
                        <a:rPr lang="en-US" sz="1800" b="0" kern="1200" dirty="0">
                          <a:solidFill>
                            <a:srgbClr val="000000"/>
                          </a:solidFill>
                          <a:latin typeface="+mn-lt"/>
                          <a:ea typeface="+mn-ea"/>
                          <a:cs typeface="+mn-cs"/>
                        </a:rPr>
                        <a:t>Addendum Detail</a:t>
                      </a:r>
                    </a:p>
                  </a:txBody>
                  <a:tcPr/>
                </a:tc>
                <a:tc>
                  <a:txBody>
                    <a:bodyPr/>
                    <a:lstStyle/>
                    <a:p>
                      <a:r>
                        <a:rPr lang="en-US" sz="1800" b="0" kern="1200" dirty="0">
                          <a:solidFill>
                            <a:srgbClr val="000000"/>
                          </a:solidFill>
                          <a:latin typeface="+mn-lt"/>
                          <a:ea typeface="+mn-ea"/>
                          <a:cs typeface="+mn-cs"/>
                        </a:rPr>
                        <a:t>Level II and III automatically populate</a:t>
                      </a:r>
                    </a:p>
                  </a:txBody>
                  <a:tcPr/>
                </a:tc>
                <a:extLst>
                  <a:ext uri="{0D108BD9-81ED-4DB2-BD59-A6C34878D82A}">
                    <a16:rowId xmlns:a16="http://schemas.microsoft.com/office/drawing/2014/main" val="10002"/>
                  </a:ext>
                </a:extLst>
              </a:tr>
              <a:tr h="370840">
                <a:tc>
                  <a:txBody>
                    <a:bodyPr/>
                    <a:lstStyle/>
                    <a:p>
                      <a:r>
                        <a:rPr lang="en-US" sz="1800" b="0" kern="1200" dirty="0">
                          <a:solidFill>
                            <a:srgbClr val="000000"/>
                          </a:solidFill>
                          <a:latin typeface="+mn-lt"/>
                          <a:ea typeface="+mn-ea"/>
                          <a:cs typeface="+mn-cs"/>
                        </a:rPr>
                        <a:t>Splitting Transactions</a:t>
                      </a:r>
                    </a:p>
                  </a:txBody>
                  <a:tcPr/>
                </a:tc>
                <a:tc>
                  <a:txBody>
                    <a:bodyPr/>
                    <a:lstStyle/>
                    <a:p>
                      <a:r>
                        <a:rPr lang="en-US" sz="1800" b="0" kern="1200" dirty="0">
                          <a:solidFill>
                            <a:srgbClr val="000000"/>
                          </a:solidFill>
                          <a:latin typeface="+mn-lt"/>
                          <a:ea typeface="+mn-ea"/>
                          <a:cs typeface="+mn-cs"/>
                        </a:rPr>
                        <a:t>Can be further divided by number of units, percentage or dollar amount</a:t>
                      </a:r>
                    </a:p>
                  </a:txBody>
                  <a:tcPr/>
                </a:tc>
                <a:extLst>
                  <a:ext uri="{0D108BD9-81ED-4DB2-BD59-A6C34878D82A}">
                    <a16:rowId xmlns:a16="http://schemas.microsoft.com/office/drawing/2014/main" val="10003"/>
                  </a:ext>
                </a:extLst>
              </a:tr>
              <a:tr h="370840">
                <a:tc>
                  <a:txBody>
                    <a:bodyPr/>
                    <a:lstStyle/>
                    <a:p>
                      <a:r>
                        <a:rPr lang="en-US" sz="1800" b="0" kern="1200" dirty="0">
                          <a:solidFill>
                            <a:srgbClr val="000000"/>
                          </a:solidFill>
                          <a:latin typeface="+mn-lt"/>
                          <a:ea typeface="+mn-ea"/>
                          <a:cs typeface="+mn-cs"/>
                        </a:rPr>
                        <a:t>Line Item Detail Icons</a:t>
                      </a:r>
                    </a:p>
                  </a:txBody>
                  <a:tcPr/>
                </a:tc>
                <a:tc>
                  <a:txBody>
                    <a:bodyPr/>
                    <a:lstStyle/>
                    <a:p>
                      <a:r>
                        <a:rPr lang="en-US" sz="1800" b="0" kern="1200" dirty="0">
                          <a:solidFill>
                            <a:srgbClr val="000000"/>
                          </a:solidFill>
                          <a:latin typeface="+mn-lt"/>
                          <a:ea typeface="+mn-ea"/>
                          <a:cs typeface="+mn-cs"/>
                        </a:rPr>
                        <a:t>Only Addendum Details and Dispute Status Icons</a:t>
                      </a:r>
                    </a:p>
                  </a:txBody>
                  <a:tcPr/>
                </a:tc>
                <a:extLst>
                  <a:ext uri="{0D108BD9-81ED-4DB2-BD59-A6C34878D82A}">
                    <a16:rowId xmlns:a16="http://schemas.microsoft.com/office/drawing/2014/main" val="10004"/>
                  </a:ext>
                </a:extLst>
              </a:tr>
              <a:tr h="370840">
                <a:tc>
                  <a:txBody>
                    <a:bodyPr/>
                    <a:lstStyle/>
                    <a:p>
                      <a:r>
                        <a:rPr lang="en-US" sz="1800" b="0" kern="1200" dirty="0">
                          <a:solidFill>
                            <a:srgbClr val="000000"/>
                          </a:solidFill>
                          <a:latin typeface="+mn-lt"/>
                          <a:ea typeface="+mn-ea"/>
                          <a:cs typeface="+mn-cs"/>
                        </a:rPr>
                        <a:t>Date Formats</a:t>
                      </a:r>
                    </a:p>
                  </a:txBody>
                  <a:tcPr/>
                </a:tc>
                <a:tc>
                  <a:txBody>
                    <a:bodyPr/>
                    <a:lstStyle/>
                    <a:p>
                      <a:r>
                        <a:rPr lang="en-US" sz="1800" b="0" kern="1200" dirty="0">
                          <a:solidFill>
                            <a:srgbClr val="000000"/>
                          </a:solidFill>
                          <a:latin typeface="+mn-lt"/>
                          <a:ea typeface="+mn-ea"/>
                          <a:cs typeface="+mn-cs"/>
                        </a:rPr>
                        <a:t>Displays in mm/dd/yyyy</a:t>
                      </a:r>
                    </a:p>
                  </a:txBody>
                  <a:tcPr/>
                </a:tc>
                <a:extLst>
                  <a:ext uri="{0D108BD9-81ED-4DB2-BD59-A6C34878D82A}">
                    <a16:rowId xmlns:a16="http://schemas.microsoft.com/office/drawing/2014/main" val="10005"/>
                  </a:ext>
                </a:extLst>
              </a:tr>
              <a:tr h="370840">
                <a:tc>
                  <a:txBody>
                    <a:bodyPr/>
                    <a:lstStyle/>
                    <a:p>
                      <a:r>
                        <a:rPr lang="en-US" sz="1800" b="0" kern="1200" dirty="0">
                          <a:solidFill>
                            <a:srgbClr val="000000"/>
                          </a:solidFill>
                          <a:latin typeface="+mn-lt"/>
                          <a:ea typeface="+mn-ea"/>
                          <a:cs typeface="+mn-cs"/>
                        </a:rPr>
                        <a:t>Statements</a:t>
                      </a:r>
                    </a:p>
                  </a:txBody>
                  <a:tcPr/>
                </a:tc>
                <a:tc>
                  <a:txBody>
                    <a:bodyPr/>
                    <a:lstStyle/>
                    <a:p>
                      <a:r>
                        <a:rPr lang="en-US" sz="1800" b="0" kern="1200" dirty="0">
                          <a:solidFill>
                            <a:srgbClr val="000000"/>
                          </a:solidFill>
                          <a:latin typeface="+mn-lt"/>
                          <a:ea typeface="+mn-ea"/>
                          <a:cs typeface="+mn-cs"/>
                        </a:rPr>
                        <a:t>Mailed and Online Statements are identical</a:t>
                      </a:r>
                    </a:p>
                  </a:txBody>
                  <a:tcPr/>
                </a:tc>
                <a:extLst>
                  <a:ext uri="{0D108BD9-81ED-4DB2-BD59-A6C34878D82A}">
                    <a16:rowId xmlns:a16="http://schemas.microsoft.com/office/drawing/2014/main" val="10006"/>
                  </a:ext>
                </a:extLst>
              </a:tr>
              <a:tr h="370840">
                <a:tc>
                  <a:txBody>
                    <a:bodyPr/>
                    <a:lstStyle/>
                    <a:p>
                      <a:r>
                        <a:rPr lang="en-US" sz="1800" b="0" kern="1200" dirty="0">
                          <a:solidFill>
                            <a:srgbClr val="000000"/>
                          </a:solidFill>
                          <a:latin typeface="+mn-lt"/>
                          <a:ea typeface="+mn-ea"/>
                          <a:cs typeface="+mn-cs"/>
                        </a:rPr>
                        <a:t>Statements</a:t>
                      </a:r>
                    </a:p>
                  </a:txBody>
                  <a:tcPr/>
                </a:tc>
                <a:tc>
                  <a:txBody>
                    <a:bodyPr/>
                    <a:lstStyle/>
                    <a:p>
                      <a:r>
                        <a:rPr lang="en-US" sz="1800" b="0" kern="1200" dirty="0">
                          <a:solidFill>
                            <a:srgbClr val="000000"/>
                          </a:solidFill>
                          <a:latin typeface="+mn-lt"/>
                          <a:ea typeface="+mn-ea"/>
                          <a:cs typeface="+mn-cs"/>
                        </a:rPr>
                        <a:t>Available 48 hours after billing cycle ends</a:t>
                      </a:r>
                    </a:p>
                  </a:txBody>
                  <a:tcPr/>
                </a:tc>
                <a:extLst>
                  <a:ext uri="{0D108BD9-81ED-4DB2-BD59-A6C34878D82A}">
                    <a16:rowId xmlns:a16="http://schemas.microsoft.com/office/drawing/2014/main" val="10007"/>
                  </a:ext>
                </a:extLst>
              </a:tr>
              <a:tr h="370840">
                <a:tc>
                  <a:txBody>
                    <a:bodyPr/>
                    <a:lstStyle/>
                    <a:p>
                      <a:r>
                        <a:rPr lang="en-US" sz="1800" b="0" kern="1200" dirty="0">
                          <a:solidFill>
                            <a:srgbClr val="000000"/>
                          </a:solidFill>
                          <a:latin typeface="+mn-lt"/>
                          <a:ea typeface="+mn-ea"/>
                          <a:cs typeface="+mn-cs"/>
                        </a:rPr>
                        <a:t>Statements</a:t>
                      </a:r>
                    </a:p>
                  </a:txBody>
                  <a:tcPr/>
                </a:tc>
                <a:tc>
                  <a:txBody>
                    <a:bodyPr/>
                    <a:lstStyle/>
                    <a:p>
                      <a:r>
                        <a:rPr lang="en-US" sz="1800" b="0" kern="1200" dirty="0">
                          <a:solidFill>
                            <a:srgbClr val="000000"/>
                          </a:solidFill>
                          <a:latin typeface="+mn-lt"/>
                          <a:ea typeface="+mn-ea"/>
                          <a:cs typeface="+mn-cs"/>
                        </a:rPr>
                        <a:t>Maximum</a:t>
                      </a:r>
                      <a:r>
                        <a:rPr lang="en-US" sz="1800" b="0" kern="1200" baseline="0" dirty="0">
                          <a:solidFill>
                            <a:srgbClr val="000000"/>
                          </a:solidFill>
                          <a:latin typeface="+mn-lt"/>
                          <a:ea typeface="+mn-ea"/>
                          <a:cs typeface="+mn-cs"/>
                        </a:rPr>
                        <a:t> </a:t>
                      </a:r>
                      <a:r>
                        <a:rPr lang="en-US" sz="1800" b="0" kern="1200" dirty="0">
                          <a:solidFill>
                            <a:srgbClr val="000000"/>
                          </a:solidFill>
                          <a:latin typeface="+mn-lt"/>
                          <a:ea typeface="+mn-ea"/>
                          <a:cs typeface="+mn-cs"/>
                        </a:rPr>
                        <a:t>40 pages per PDF file</a:t>
                      </a:r>
                    </a:p>
                  </a:txBody>
                  <a:tcPr/>
                </a:tc>
                <a:extLst>
                  <a:ext uri="{0D108BD9-81ED-4DB2-BD59-A6C34878D82A}">
                    <a16:rowId xmlns:a16="http://schemas.microsoft.com/office/drawing/2014/main" val="10008"/>
                  </a:ext>
                </a:extLst>
              </a:tr>
              <a:tr h="370840">
                <a:tc>
                  <a:txBody>
                    <a:bodyPr/>
                    <a:lstStyle/>
                    <a:p>
                      <a:r>
                        <a:rPr lang="en-US" sz="1800" b="0" kern="1200" dirty="0">
                          <a:solidFill>
                            <a:srgbClr val="000000"/>
                          </a:solidFill>
                          <a:latin typeface="+mn-lt"/>
                          <a:ea typeface="+mn-ea"/>
                          <a:cs typeface="+mn-cs"/>
                        </a:rPr>
                        <a:t>Report Format</a:t>
                      </a:r>
                    </a:p>
                  </a:txBody>
                  <a:tcPr/>
                </a:tc>
                <a:tc>
                  <a:txBody>
                    <a:bodyPr/>
                    <a:lstStyle/>
                    <a:p>
                      <a:r>
                        <a:rPr lang="en-US" sz="1800" b="0" kern="1200" dirty="0">
                          <a:solidFill>
                            <a:srgbClr val="000000"/>
                          </a:solidFill>
                          <a:latin typeface="+mn-lt"/>
                          <a:ea typeface="+mn-ea"/>
                          <a:cs typeface="+mn-cs"/>
                        </a:rPr>
                        <a:t>Optimized Excel format is available for some reports</a:t>
                      </a:r>
                    </a:p>
                  </a:txBody>
                  <a:tcPr/>
                </a:tc>
                <a:extLst>
                  <a:ext uri="{0D108BD9-81ED-4DB2-BD59-A6C34878D82A}">
                    <a16:rowId xmlns:a16="http://schemas.microsoft.com/office/drawing/2014/main" val="10009"/>
                  </a:ext>
                </a:extLst>
              </a:tr>
            </a:tbl>
          </a:graphicData>
        </a:graphic>
      </p:graphicFrame>
      <p:sp>
        <p:nvSpPr>
          <p:cNvPr id="5" name="Title 4"/>
          <p:cNvSpPr>
            <a:spLocks noGrp="1"/>
          </p:cNvSpPr>
          <p:nvPr>
            <p:ph type="title"/>
          </p:nvPr>
        </p:nvSpPr>
        <p:spPr/>
        <p:txBody>
          <a:bodyPr/>
          <a:lstStyle/>
          <a:p>
            <a:r>
              <a:rPr lang="en-US" cap="all" dirty="0"/>
              <a:t>Changes </a:t>
            </a:r>
            <a:r>
              <a:rPr lang="en-US" dirty="0"/>
              <a:t>for</a:t>
            </a:r>
            <a:r>
              <a:rPr lang="en-US" cap="all" dirty="0"/>
              <a:t> Cardholder</a:t>
            </a:r>
            <a:endParaRPr lang="en-US" dirty="0"/>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What is NO Longer Available in PaymentNet?</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90137676"/>
              </p:ext>
            </p:extLst>
          </p:nvPr>
        </p:nvGraphicFramePr>
        <p:xfrm>
          <a:off x="762000" y="1752600"/>
          <a:ext cx="7729329" cy="1371600"/>
        </p:xfrm>
        <a:graphic>
          <a:graphicData uri="http://schemas.openxmlformats.org/drawingml/2006/table">
            <a:tbl>
              <a:tblPr firstRow="1" bandRow="1">
                <a:tableStyleId>{5C22544A-7EE6-4342-B048-85BDC9FD1C3A}</a:tableStyleId>
              </a:tblPr>
              <a:tblGrid>
                <a:gridCol w="2857478">
                  <a:extLst>
                    <a:ext uri="{9D8B030D-6E8A-4147-A177-3AD203B41FA5}">
                      <a16:colId xmlns:a16="http://schemas.microsoft.com/office/drawing/2014/main" val="20000"/>
                    </a:ext>
                  </a:extLst>
                </a:gridCol>
                <a:gridCol w="4871851">
                  <a:extLst>
                    <a:ext uri="{9D8B030D-6E8A-4147-A177-3AD203B41FA5}">
                      <a16:colId xmlns:a16="http://schemas.microsoft.com/office/drawing/2014/main" val="20001"/>
                    </a:ext>
                  </a:extLst>
                </a:gridCol>
              </a:tblGrid>
              <a:tr h="457200">
                <a:tc>
                  <a:txBody>
                    <a:bodyPr/>
                    <a:lstStyle/>
                    <a:p>
                      <a:r>
                        <a:rPr lang="en-US" dirty="0"/>
                        <a:t>Feature</a:t>
                      </a:r>
                    </a:p>
                  </a:txBody>
                  <a:tcPr/>
                </a:tc>
                <a:tc>
                  <a:txBody>
                    <a:bodyPr/>
                    <a:lstStyle/>
                    <a:p>
                      <a:r>
                        <a:rPr lang="en-US" dirty="0"/>
                        <a:t>Notes</a:t>
                      </a:r>
                    </a:p>
                  </a:txBody>
                  <a:tcPr/>
                </a:tc>
                <a:extLst>
                  <a:ext uri="{0D108BD9-81ED-4DB2-BD59-A6C34878D82A}">
                    <a16:rowId xmlns:a16="http://schemas.microsoft.com/office/drawing/2014/main" val="10000"/>
                  </a:ext>
                </a:extLst>
              </a:tr>
              <a:tr h="457200">
                <a:tc>
                  <a:txBody>
                    <a:bodyPr/>
                    <a:lstStyle/>
                    <a:p>
                      <a:pPr marL="0" marR="0" algn="l" defTabSz="914400" rtl="0" eaLnBrk="1" latinLnBrk="0" hangingPunct="1">
                        <a:spcBef>
                          <a:spcPts val="0"/>
                        </a:spcBef>
                        <a:spcAft>
                          <a:spcPts val="1200"/>
                        </a:spcAft>
                      </a:pPr>
                      <a:r>
                        <a:rPr lang="en-US" sz="1800" b="0" kern="1200" dirty="0">
                          <a:solidFill>
                            <a:srgbClr val="000000"/>
                          </a:solidFill>
                          <a:latin typeface="+mn-lt"/>
                          <a:ea typeface="+mn-ea"/>
                          <a:cs typeface="+mn-cs"/>
                        </a:rPr>
                        <a:t>Reports</a:t>
                      </a:r>
                    </a:p>
                  </a:txBody>
                  <a:tcPr marL="68580" marR="68580" marT="0" marB="0"/>
                </a:tc>
                <a:tc>
                  <a:txBody>
                    <a:bodyPr/>
                    <a:lstStyle/>
                    <a:p>
                      <a:pPr marL="0" marR="0" algn="l" defTabSz="914400" rtl="0" eaLnBrk="1" latinLnBrk="0" hangingPunct="1">
                        <a:spcBef>
                          <a:spcPts val="0"/>
                        </a:spcBef>
                        <a:spcAft>
                          <a:spcPts val="1200"/>
                        </a:spcAft>
                      </a:pPr>
                      <a:r>
                        <a:rPr lang="en-US" sz="1800" b="0" kern="1200" dirty="0">
                          <a:solidFill>
                            <a:srgbClr val="000000"/>
                          </a:solidFill>
                          <a:latin typeface="+mn-lt"/>
                          <a:ea typeface="+mn-ea"/>
                          <a:cs typeface="+mn-cs"/>
                        </a:rPr>
                        <a:t>No MS Word Option </a:t>
                      </a:r>
                    </a:p>
                  </a:txBody>
                  <a:tcPr marL="68580" marR="68580" marT="0" marB="0"/>
                </a:tc>
                <a:extLst>
                  <a:ext uri="{0D108BD9-81ED-4DB2-BD59-A6C34878D82A}">
                    <a16:rowId xmlns:a16="http://schemas.microsoft.com/office/drawing/2014/main" val="10001"/>
                  </a:ext>
                </a:extLst>
              </a:tr>
              <a:tr h="457200">
                <a:tc>
                  <a:txBody>
                    <a:bodyPr/>
                    <a:lstStyle/>
                    <a:p>
                      <a:pPr marL="0" marR="0" algn="l" defTabSz="914400" rtl="0" eaLnBrk="1" latinLnBrk="0" hangingPunct="1">
                        <a:spcBef>
                          <a:spcPts val="0"/>
                        </a:spcBef>
                        <a:spcAft>
                          <a:spcPts val="1200"/>
                        </a:spcAft>
                      </a:pPr>
                      <a:r>
                        <a:rPr lang="en-US" sz="1800" b="0" kern="1200" dirty="0">
                          <a:solidFill>
                            <a:srgbClr val="000000"/>
                          </a:solidFill>
                          <a:latin typeface="+mn-lt"/>
                          <a:ea typeface="+mn-ea"/>
                          <a:cs typeface="+mn-cs"/>
                        </a:rPr>
                        <a:t>Notes Icon</a:t>
                      </a:r>
                    </a:p>
                  </a:txBody>
                  <a:tcPr marL="68580" marR="68580" marT="0" marB="0"/>
                </a:tc>
                <a:tc>
                  <a:txBody>
                    <a:bodyPr/>
                    <a:lstStyle/>
                    <a:p>
                      <a:pPr marL="0" marR="0" algn="l" defTabSz="914400" rtl="0" eaLnBrk="1" latinLnBrk="0" hangingPunct="1">
                        <a:spcBef>
                          <a:spcPts val="0"/>
                        </a:spcBef>
                        <a:spcAft>
                          <a:spcPts val="1200"/>
                        </a:spcAft>
                      </a:pPr>
                      <a:r>
                        <a:rPr lang="en-US" sz="1800" b="0" kern="1200" dirty="0">
                          <a:solidFill>
                            <a:srgbClr val="000000"/>
                          </a:solidFill>
                          <a:latin typeface="+mn-lt"/>
                          <a:ea typeface="+mn-ea"/>
                          <a:cs typeface="+mn-cs"/>
                        </a:rPr>
                        <a:t>No longer Visible on Transaction List </a:t>
                      </a:r>
                    </a:p>
                  </a:txBody>
                  <a:tcPr marL="68580" marR="68580" marT="0" marB="0"/>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lstStyle/>
          <a:p>
            <a:r>
              <a:rPr lang="en-US" cap="all" dirty="0"/>
              <a:t>No Longer Available </a:t>
            </a:r>
            <a:r>
              <a:rPr lang="en-US" dirty="0"/>
              <a:t>for</a:t>
            </a:r>
            <a:r>
              <a:rPr lang="en-US" cap="all" dirty="0"/>
              <a:t> Cardholders</a:t>
            </a:r>
            <a:endParaRPr lang="en-US" dirty="0"/>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Log In – Passwords – Machine Registration</a:t>
            </a:r>
          </a:p>
        </p:txBody>
      </p:sp>
      <p:sp>
        <p:nvSpPr>
          <p:cNvPr id="5" name="Title 4"/>
          <p:cNvSpPr>
            <a:spLocks noGrp="1"/>
          </p:cNvSpPr>
          <p:nvPr>
            <p:ph type="title"/>
          </p:nvPr>
        </p:nvSpPr>
        <p:spPr/>
        <p:txBody>
          <a:bodyPr/>
          <a:lstStyle/>
          <a:p>
            <a:r>
              <a:rPr lang="en-US" sz="3200" dirty="0"/>
              <a:t>Navigating within PaymentNet</a:t>
            </a:r>
            <a:r>
              <a:rPr lang="en-US" sz="3200" baseline="30000" dirty="0">
                <a:latin typeface="Arial" pitchFamily="34" charset="0"/>
                <a:cs typeface="Arial" pitchFamily="34" charset="0"/>
              </a:rPr>
              <a:t> ®</a:t>
            </a:r>
            <a:endParaRPr lang="en-US" sz="3200" dirty="0"/>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 In for the First Time</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14</a:t>
            </a:fld>
            <a:endParaRPr lang="en-US" dirty="0"/>
          </a:p>
        </p:txBody>
      </p:sp>
      <p:pic>
        <p:nvPicPr>
          <p:cNvPr id="5" name="Picture 1"/>
          <p:cNvPicPr>
            <a:picLocks noChangeAspect="1" noChangeArrowheads="1"/>
          </p:cNvPicPr>
          <p:nvPr/>
        </p:nvPicPr>
        <p:blipFill>
          <a:blip r:embed="rId3" cstate="print"/>
          <a:srcRect l="13470" t="16667" r="13909" b="4167"/>
          <a:stretch>
            <a:fillRect/>
          </a:stretch>
        </p:blipFill>
        <p:spPr bwMode="auto">
          <a:xfrm>
            <a:off x="428147" y="1198579"/>
            <a:ext cx="8169442" cy="5007077"/>
          </a:xfrm>
          <a:prstGeom prst="rect">
            <a:avLst/>
          </a:prstGeom>
          <a:noFill/>
          <a:ln w="9525">
            <a:solidFill>
              <a:schemeClr val="accent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First Time Log In Setup</a:t>
            </a:r>
          </a:p>
        </p:txBody>
      </p:sp>
      <p:sp>
        <p:nvSpPr>
          <p:cNvPr id="5" name="Slide Number Placeholder 4"/>
          <p:cNvSpPr>
            <a:spLocks noGrp="1"/>
          </p:cNvSpPr>
          <p:nvPr>
            <p:ph type="sldNum" sz="quarter" idx="11"/>
          </p:nvPr>
        </p:nvSpPr>
        <p:spPr/>
        <p:txBody>
          <a:bodyPr/>
          <a:lstStyle/>
          <a:p>
            <a:fld id="{0D4DB459-9EC1-4E77-AFC4-9BB34B624613}" type="slidenum">
              <a:rPr lang="en-US" smtClean="0"/>
              <a:pPr/>
              <a:t>15</a:t>
            </a:fld>
            <a:endParaRPr lang="en-US" dirty="0"/>
          </a:p>
        </p:txBody>
      </p:sp>
      <p:pic>
        <p:nvPicPr>
          <p:cNvPr id="6" name="Picture 4"/>
          <p:cNvPicPr>
            <a:picLocks noChangeAspect="1" noChangeArrowheads="1"/>
          </p:cNvPicPr>
          <p:nvPr/>
        </p:nvPicPr>
        <p:blipFill>
          <a:blip r:embed="rId3" cstate="print"/>
          <a:srcRect l="12884" t="12500" r="12152" b="11202"/>
          <a:stretch>
            <a:fillRect/>
          </a:stretch>
        </p:blipFill>
        <p:spPr bwMode="auto">
          <a:xfrm>
            <a:off x="304602" y="1204233"/>
            <a:ext cx="8686800" cy="4970936"/>
          </a:xfrm>
          <a:prstGeom prst="rect">
            <a:avLst/>
          </a:prstGeom>
          <a:noFill/>
          <a:ln w="9525">
            <a:solidFill>
              <a:srgbClr val="88ABD5"/>
            </a:solid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First Time Log In Setup</a:t>
            </a:r>
          </a:p>
        </p:txBody>
      </p:sp>
      <p:sp>
        <p:nvSpPr>
          <p:cNvPr id="5" name="Slide Number Placeholder 4"/>
          <p:cNvSpPr>
            <a:spLocks noGrp="1"/>
          </p:cNvSpPr>
          <p:nvPr>
            <p:ph type="sldNum" sz="quarter" idx="11"/>
          </p:nvPr>
        </p:nvSpPr>
        <p:spPr/>
        <p:txBody>
          <a:bodyPr/>
          <a:lstStyle/>
          <a:p>
            <a:fld id="{0D4DB459-9EC1-4E77-AFC4-9BB34B624613}" type="slidenum">
              <a:rPr lang="en-US" smtClean="0"/>
              <a:pPr/>
              <a:t>16</a:t>
            </a:fld>
            <a:endParaRPr lang="en-US" dirty="0"/>
          </a:p>
        </p:txBody>
      </p:sp>
      <p:pic>
        <p:nvPicPr>
          <p:cNvPr id="6" name="Picture 2"/>
          <p:cNvPicPr>
            <a:picLocks noChangeAspect="1" noChangeArrowheads="1"/>
          </p:cNvPicPr>
          <p:nvPr/>
        </p:nvPicPr>
        <p:blipFill>
          <a:blip r:embed="rId3" cstate="print"/>
          <a:srcRect l="11713" t="14294" r="12738" b="7770"/>
          <a:stretch>
            <a:fillRect/>
          </a:stretch>
        </p:blipFill>
        <p:spPr bwMode="auto">
          <a:xfrm>
            <a:off x="287210" y="1195753"/>
            <a:ext cx="8610600" cy="4994031"/>
          </a:xfrm>
          <a:prstGeom prst="rect">
            <a:avLst/>
          </a:prstGeom>
          <a:noFill/>
          <a:ln w="9525">
            <a:solidFill>
              <a:schemeClr val="accent1"/>
            </a:solid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Time Log In Setup</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17</a:t>
            </a:fld>
            <a:endParaRPr lang="en-US" dirty="0"/>
          </a:p>
        </p:txBody>
      </p:sp>
      <p:sp>
        <p:nvSpPr>
          <p:cNvPr id="8" name="Right Arrow 7"/>
          <p:cNvSpPr/>
          <p:nvPr/>
        </p:nvSpPr>
        <p:spPr>
          <a:xfrm>
            <a:off x="1219200" y="3962400"/>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3" cstate="print"/>
          <a:srcRect l="12884" t="12500" r="13324" b="10316"/>
          <a:stretch>
            <a:fillRect/>
          </a:stretch>
        </p:blipFill>
        <p:spPr bwMode="auto">
          <a:xfrm>
            <a:off x="492373" y="1271956"/>
            <a:ext cx="8153400" cy="4794737"/>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 from Unregistered Computer</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18</a:t>
            </a:fld>
            <a:endParaRPr lang="en-US" dirty="0"/>
          </a:p>
        </p:txBody>
      </p:sp>
      <p:sp>
        <p:nvSpPr>
          <p:cNvPr id="8" name="Right Arrow 7"/>
          <p:cNvSpPr/>
          <p:nvPr/>
        </p:nvSpPr>
        <p:spPr>
          <a:xfrm>
            <a:off x="1219200" y="3962400"/>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srcRect l="12884" t="12500" r="12738" b="4167"/>
          <a:stretch>
            <a:fillRect/>
          </a:stretch>
        </p:blipFill>
        <p:spPr bwMode="auto">
          <a:xfrm>
            <a:off x="656498" y="1230924"/>
            <a:ext cx="7848600" cy="4944000"/>
          </a:xfrm>
          <a:prstGeom prst="rect">
            <a:avLst/>
          </a:prstGeom>
          <a:noFill/>
          <a:ln w="9525">
            <a:solidFill>
              <a:schemeClr val="accent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 from Unregistered Computer</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19</a:t>
            </a:fld>
            <a:endParaRPr lang="en-US" dirty="0"/>
          </a:p>
        </p:txBody>
      </p:sp>
      <p:pic>
        <p:nvPicPr>
          <p:cNvPr id="7" name="Picture 2"/>
          <p:cNvPicPr>
            <a:picLocks noChangeAspect="1" noChangeArrowheads="1"/>
          </p:cNvPicPr>
          <p:nvPr/>
        </p:nvPicPr>
        <p:blipFill>
          <a:blip r:embed="rId3" cstate="print"/>
          <a:srcRect l="12884" t="12500" r="12738" b="12134"/>
          <a:stretch>
            <a:fillRect/>
          </a:stretch>
        </p:blipFill>
        <p:spPr bwMode="auto">
          <a:xfrm>
            <a:off x="380999" y="1260235"/>
            <a:ext cx="8467725" cy="4824044"/>
          </a:xfrm>
          <a:prstGeom prst="rect">
            <a:avLst/>
          </a:prstGeom>
          <a:noFill/>
          <a:ln w="9525">
            <a:solidFill>
              <a:schemeClr val="accent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pmDisclaimer"/>
          <p:cNvSpPr>
            <a:spLocks noChangeArrowheads="1"/>
          </p:cNvSpPr>
          <p:nvPr>
            <p:custDataLst>
              <p:tags r:id="rId1"/>
            </p:custDataLst>
          </p:nvPr>
        </p:nvSpPr>
        <p:spPr bwMode="auto">
          <a:xfrm>
            <a:off x="762000" y="2733020"/>
            <a:ext cx="7620000" cy="3724096"/>
          </a:xfrm>
          <a:prstGeom prst="rect">
            <a:avLst/>
          </a:prstGeom>
          <a:noFill/>
          <a:ln w="9525" algn="ctr">
            <a:noFill/>
            <a:miter lim="800000"/>
            <a:headEnd/>
            <a:tailEnd/>
          </a:ln>
        </p:spPr>
        <p:txBody>
          <a:bodyPr wrap="square" lIns="0" tIns="0" rIns="0" bIns="0" anchor="b">
            <a:spAutoFit/>
          </a:bodyPr>
          <a:lstStyle/>
          <a:p>
            <a:pPr defTabSz="819150">
              <a:spcBef>
                <a:spcPct val="70000"/>
              </a:spcBef>
            </a:pPr>
            <a:r>
              <a:rPr lang="en-US" sz="1000" i="1" dirty="0">
                <a:solidFill>
                  <a:schemeClr val="accent6"/>
                </a:solidFill>
              </a:rPr>
              <a:t>This presentation was prepared exclusively for the benefit and internal use of the J.P. Morgan client to whom it is directly addressed and delivered (including such client’s subsidiaries, the “Company”) in order to assist the Company in evaluating, on a preliminary basis, certain products or services that may be provided by J.P. Morgan. This presentation contains information which is confidential and proprietary to J.P. Morgan, which may only be used in order to evaluate the products and services described herein and may not be disclosed to any other person.  In preparing this presentation, we have relied upon and assumed, without independent verification, the accuracy and completeness of all information available from public sources or which was provided to us by or on behalf of the Company or which was otherwise reviewed by us. </a:t>
            </a:r>
          </a:p>
          <a:p>
            <a:pPr defTabSz="819150">
              <a:spcBef>
                <a:spcPct val="70000"/>
              </a:spcBef>
            </a:pPr>
            <a:r>
              <a:rPr lang="en-US" sz="1000" i="1" dirty="0">
                <a:solidFill>
                  <a:schemeClr val="accent6"/>
                </a:solidFill>
              </a:rPr>
              <a:t>This presentation is for discussion purposes only and is incomplete without reference to, and should be viewed solely in conjunction with, the oral briefing provided by J.P. Morgan. Neither this presentation nor any of its contents may be used for any other purpose without the prior written consent of J.P. Morgan. J.P. Morgan makes no representations as to the legal, regulatory, tax or accounting implications of the matters referred to in this presentation. </a:t>
            </a:r>
          </a:p>
          <a:p>
            <a:pPr defTabSz="819150">
              <a:spcBef>
                <a:spcPct val="70000"/>
              </a:spcBef>
            </a:pPr>
            <a:r>
              <a:rPr lang="en-US" sz="1000" i="1" dirty="0">
                <a:solidFill>
                  <a:schemeClr val="accent6"/>
                </a:solidFill>
              </a:rPr>
              <a:t>Notwithstanding anything in this presentation to the contrary, the statements in this presentation are not intended to be legally binding.  Any products, services, terms or other matters described in this presentation (other than in respect of confidentiality) are subject to the terms of separate legally binding documentation and/or are subject to change without notice.  </a:t>
            </a:r>
          </a:p>
          <a:p>
            <a:pPr defTabSz="819150">
              <a:spcBef>
                <a:spcPct val="70000"/>
              </a:spcBef>
            </a:pPr>
            <a:r>
              <a:rPr lang="en-US" sz="1000" i="1" dirty="0">
                <a:solidFill>
                  <a:schemeClr val="accent6"/>
                </a:solidFill>
              </a:rPr>
              <a:t>Neither J.P. Morgan nor any of its directors, officers, employees or agents shall incur any responsibility or liability whatsoever to the Company or any other party in respect of the contents of this presentation or any matters referred to in, or discussed as a result of, this document.</a:t>
            </a:r>
          </a:p>
          <a:p>
            <a:pPr defTabSz="819150">
              <a:spcBef>
                <a:spcPct val="70000"/>
              </a:spcBef>
            </a:pPr>
            <a:r>
              <a:rPr lang="en-US" sz="1000" i="1" dirty="0">
                <a:solidFill>
                  <a:schemeClr val="accent6"/>
                </a:solidFill>
              </a:rPr>
              <a:t>J.P. Morgan is a marketing name for the treasury services businesses of JPMorgan Chase Bank, N.A. and its subsidiaries worldwide.</a:t>
            </a:r>
          </a:p>
          <a:p>
            <a:pPr defTabSz="819150">
              <a:spcBef>
                <a:spcPct val="70000"/>
              </a:spcBef>
            </a:pPr>
            <a:r>
              <a:rPr lang="en-US" sz="1000" i="1" dirty="0">
                <a:solidFill>
                  <a:schemeClr val="accent6"/>
                </a:solidFill>
              </a:rPr>
              <a:t>© 2013 JPMorgan Chase &amp; Co.  All rights reserved</a:t>
            </a:r>
          </a:p>
          <a:p>
            <a:pPr defTabSz="819150">
              <a:spcBef>
                <a:spcPct val="70000"/>
              </a:spcBef>
            </a:pPr>
            <a:endParaRPr lang="en-US" sz="1000" i="1" dirty="0">
              <a:solidFill>
                <a:schemeClr val="accent6"/>
              </a:solidFill>
            </a:endParaRPr>
          </a:p>
        </p:txBody>
      </p:sp>
      <p:sp>
        <p:nvSpPr>
          <p:cNvPr id="3" name="Slide Number Placeholder 2"/>
          <p:cNvSpPr>
            <a:spLocks noGrp="1"/>
          </p:cNvSpPr>
          <p:nvPr>
            <p:ph type="sldNum" sz="quarter" idx="11"/>
          </p:nvPr>
        </p:nvSpPr>
        <p:spPr>
          <a:xfrm>
            <a:off x="6858000" y="6411433"/>
            <a:ext cx="2133600" cy="365125"/>
          </a:xfrm>
        </p:spPr>
        <p:txBody>
          <a:bodyPr/>
          <a:lstStyle/>
          <a:p>
            <a:pPr>
              <a:defRPr/>
            </a:pPr>
            <a:fld id="{CE760919-025D-4A56-BA48-BE911872BD71}"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Home Page</a:t>
            </a:r>
          </a:p>
        </p:txBody>
      </p:sp>
      <p:sp>
        <p:nvSpPr>
          <p:cNvPr id="5" name="Title 4"/>
          <p:cNvSpPr>
            <a:spLocks noGrp="1"/>
          </p:cNvSpPr>
          <p:nvPr>
            <p:ph type="title"/>
          </p:nvPr>
        </p:nvSpPr>
        <p:spPr/>
        <p:txBody>
          <a:bodyPr/>
          <a:lstStyle/>
          <a:p>
            <a:r>
              <a:rPr lang="en-US" sz="3200" dirty="0"/>
              <a:t>Welcome </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p:cNvPicPr>
            <a:picLocks noChangeAspect="1" noChangeArrowheads="1"/>
          </p:cNvPicPr>
          <p:nvPr/>
        </p:nvPicPr>
        <p:blipFill>
          <a:blip r:embed="rId3" cstate="print"/>
          <a:srcRect/>
          <a:stretch>
            <a:fillRect/>
          </a:stretch>
        </p:blipFill>
        <p:spPr bwMode="auto">
          <a:xfrm>
            <a:off x="627560" y="2005021"/>
            <a:ext cx="8029575" cy="261937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a:t>The Welcome Screen</a:t>
            </a:r>
            <a:endParaRPr lang="en-US" dirty="0">
              <a:solidFill>
                <a:srgbClr val="FF0000"/>
              </a:solidFill>
            </a:endParaRPr>
          </a:p>
        </p:txBody>
      </p:sp>
      <p:sp>
        <p:nvSpPr>
          <p:cNvPr id="5" name="Slide Number Placeholder 4"/>
          <p:cNvSpPr>
            <a:spLocks noGrp="1"/>
          </p:cNvSpPr>
          <p:nvPr>
            <p:ph type="sldNum" sz="quarter" idx="11"/>
          </p:nvPr>
        </p:nvSpPr>
        <p:spPr/>
        <p:txBody>
          <a:bodyPr/>
          <a:lstStyle/>
          <a:p>
            <a:fld id="{0D4DB459-9EC1-4E77-AFC4-9BB34B624613}" type="slidenum">
              <a:rPr lang="en-US" smtClean="0"/>
              <a:pPr/>
              <a:t>21</a:t>
            </a:fld>
            <a:endParaRPr lang="en-US" dirty="0"/>
          </a:p>
        </p:txBody>
      </p:sp>
      <p:sp>
        <p:nvSpPr>
          <p:cNvPr id="17" name="Right Arrow 16"/>
          <p:cNvSpPr/>
          <p:nvPr/>
        </p:nvSpPr>
        <p:spPr>
          <a:xfrm>
            <a:off x="7042729" y="2315818"/>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353076" y="3230218"/>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128407" y="3193774"/>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121780" y="2312505"/>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General Info – Screen Views - Accounts</a:t>
            </a:r>
          </a:p>
        </p:txBody>
      </p:sp>
      <p:sp>
        <p:nvSpPr>
          <p:cNvPr id="5" name="Title 4"/>
          <p:cNvSpPr>
            <a:spLocks noGrp="1"/>
          </p:cNvSpPr>
          <p:nvPr>
            <p:ph type="title"/>
          </p:nvPr>
        </p:nvSpPr>
        <p:spPr/>
        <p:txBody>
          <a:bodyPr/>
          <a:lstStyle/>
          <a:p>
            <a:r>
              <a:rPr lang="en-US" sz="3200" dirty="0"/>
              <a:t>My Profile    </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22</a:t>
            </a:fld>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2474191" y="3400706"/>
            <a:ext cx="1817255" cy="446096"/>
          </a:xfrm>
          <a:prstGeom prst="rect">
            <a:avLst/>
          </a:prstGeom>
          <a:noFill/>
          <a:ln w="9525">
            <a:solidFill>
              <a:schemeClr val="accent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1"/>
          <p:cNvPicPr>
            <a:picLocks noChangeAspect="1" noChangeArrowheads="1"/>
          </p:cNvPicPr>
          <p:nvPr/>
        </p:nvPicPr>
        <p:blipFill>
          <a:blip r:embed="rId3" cstate="print"/>
          <a:srcRect/>
          <a:stretch>
            <a:fillRect/>
          </a:stretch>
        </p:blipFill>
        <p:spPr bwMode="auto">
          <a:xfrm>
            <a:off x="316890" y="1349987"/>
            <a:ext cx="8440248" cy="454990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Change Password and Security Questions</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23</a:t>
            </a:fld>
            <a:endParaRPr lang="en-US" dirty="0"/>
          </a:p>
        </p:txBody>
      </p:sp>
      <p:sp>
        <p:nvSpPr>
          <p:cNvPr id="8" name="Rectangle 7"/>
          <p:cNvSpPr/>
          <p:nvPr/>
        </p:nvSpPr>
        <p:spPr>
          <a:xfrm>
            <a:off x="5275385" y="2356337"/>
            <a:ext cx="2936630" cy="597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1"/>
          <p:cNvPicPr>
            <a:picLocks noChangeAspect="1" noChangeArrowheads="1"/>
          </p:cNvPicPr>
          <p:nvPr/>
        </p:nvPicPr>
        <p:blipFill>
          <a:blip r:embed="rId3" cstate="print"/>
          <a:srcRect/>
          <a:stretch>
            <a:fillRect/>
          </a:stretch>
        </p:blipFill>
        <p:spPr bwMode="auto">
          <a:xfrm>
            <a:off x="316890" y="1349987"/>
            <a:ext cx="8440248" cy="454990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Change Password and Security Questions</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24</a:t>
            </a:fld>
            <a:endParaRPr lang="en-US" dirty="0"/>
          </a:p>
        </p:txBody>
      </p:sp>
      <p:sp>
        <p:nvSpPr>
          <p:cNvPr id="6" name="Rectangle 5"/>
          <p:cNvSpPr/>
          <p:nvPr/>
        </p:nvSpPr>
        <p:spPr>
          <a:xfrm>
            <a:off x="359892" y="2382976"/>
            <a:ext cx="2338754" cy="3402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1"/>
          <p:cNvPicPr>
            <a:picLocks noChangeAspect="1" noChangeArrowheads="1"/>
          </p:cNvPicPr>
          <p:nvPr/>
        </p:nvPicPr>
        <p:blipFill>
          <a:blip r:embed="rId3" cstate="print"/>
          <a:srcRect/>
          <a:stretch>
            <a:fillRect/>
          </a:stretch>
        </p:blipFill>
        <p:spPr bwMode="auto">
          <a:xfrm>
            <a:off x="567837" y="1713401"/>
            <a:ext cx="8136548" cy="3528715"/>
          </a:xfrm>
          <a:prstGeom prst="rect">
            <a:avLst/>
          </a:prstGeom>
          <a:noFill/>
          <a:ln w="9525">
            <a:noFill/>
            <a:miter lim="800000"/>
            <a:headEnd/>
            <a:tailEnd/>
          </a:ln>
        </p:spPr>
      </p:pic>
      <p:sp>
        <p:nvSpPr>
          <p:cNvPr id="7" name="Title 6"/>
          <p:cNvSpPr>
            <a:spLocks noGrp="1"/>
          </p:cNvSpPr>
          <p:nvPr>
            <p:ph type="title"/>
          </p:nvPr>
        </p:nvSpPr>
        <p:spPr>
          <a:xfrm>
            <a:off x="199696" y="0"/>
            <a:ext cx="8487104" cy="1261241"/>
          </a:xfrm>
        </p:spPr>
        <p:txBody>
          <a:bodyPr/>
          <a:lstStyle/>
          <a:p>
            <a:r>
              <a:rPr lang="en-US" dirty="0">
                <a:cs typeface="Arial" pitchFamily="34" charset="0"/>
              </a:rPr>
              <a:t>My Profile &gt; Screen Views Tab</a:t>
            </a:r>
            <a:endParaRPr lang="en-US" dirty="0">
              <a:solidFill>
                <a:srgbClr val="FF0000"/>
              </a:solidFill>
            </a:endParaRPr>
          </a:p>
        </p:txBody>
      </p:sp>
      <p:sp>
        <p:nvSpPr>
          <p:cNvPr id="5" name="Slide Number Placeholder 4"/>
          <p:cNvSpPr>
            <a:spLocks noGrp="1"/>
          </p:cNvSpPr>
          <p:nvPr>
            <p:ph type="sldNum" sz="quarter" idx="11"/>
          </p:nvPr>
        </p:nvSpPr>
        <p:spPr/>
        <p:txBody>
          <a:bodyPr/>
          <a:lstStyle/>
          <a:p>
            <a:fld id="{0D4DB459-9EC1-4E77-AFC4-9BB34B624613}" type="slidenum">
              <a:rPr lang="en-US" smtClean="0"/>
              <a:pPr/>
              <a:t>25</a:t>
            </a:fld>
            <a:endParaRPr lang="en-US" dirty="0"/>
          </a:p>
        </p:txBody>
      </p:sp>
      <p:sp>
        <p:nvSpPr>
          <p:cNvPr id="12" name="Right Arrow 11"/>
          <p:cNvSpPr/>
          <p:nvPr/>
        </p:nvSpPr>
        <p:spPr>
          <a:xfrm>
            <a:off x="4469321" y="2888974"/>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118053" y="2872823"/>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cs typeface="Arial" pitchFamily="34" charset="0"/>
              </a:rPr>
              <a:t>My Profile &gt; Accounts Tab</a:t>
            </a:r>
            <a:endParaRPr lang="en-US" dirty="0"/>
          </a:p>
        </p:txBody>
      </p:sp>
      <p:sp>
        <p:nvSpPr>
          <p:cNvPr id="5" name="Slide Number Placeholder 4"/>
          <p:cNvSpPr>
            <a:spLocks noGrp="1"/>
          </p:cNvSpPr>
          <p:nvPr>
            <p:ph type="sldNum" sz="quarter" idx="11"/>
          </p:nvPr>
        </p:nvSpPr>
        <p:spPr/>
        <p:txBody>
          <a:bodyPr/>
          <a:lstStyle/>
          <a:p>
            <a:fld id="{0D4DB459-9EC1-4E77-AFC4-9BB34B624613}" type="slidenum">
              <a:rPr lang="en-US" smtClean="0"/>
              <a:pPr/>
              <a:t>26</a:t>
            </a:fld>
            <a:endParaRPr lang="en-US" dirty="0"/>
          </a:p>
        </p:txBody>
      </p:sp>
      <p:grpSp>
        <p:nvGrpSpPr>
          <p:cNvPr id="6" name="Group 5"/>
          <p:cNvGrpSpPr/>
          <p:nvPr/>
        </p:nvGrpSpPr>
        <p:grpSpPr>
          <a:xfrm>
            <a:off x="311150" y="2419350"/>
            <a:ext cx="8231880" cy="1668463"/>
            <a:chOff x="311150" y="2419350"/>
            <a:chExt cx="8231880" cy="1668463"/>
          </a:xfrm>
        </p:grpSpPr>
        <p:pic>
          <p:nvPicPr>
            <p:cNvPr id="10242" name="Picture 2"/>
            <p:cNvPicPr>
              <a:picLocks noChangeAspect="1" noChangeArrowheads="1"/>
            </p:cNvPicPr>
            <p:nvPr/>
          </p:nvPicPr>
          <p:blipFill>
            <a:blip r:embed="rId3" cstate="print"/>
            <a:srcRect/>
            <a:stretch>
              <a:fillRect/>
            </a:stretch>
          </p:blipFill>
          <p:spPr bwMode="auto">
            <a:xfrm>
              <a:off x="311150" y="2419350"/>
              <a:ext cx="8231880" cy="1668463"/>
            </a:xfrm>
            <a:prstGeom prst="rect">
              <a:avLst/>
            </a:prstGeom>
            <a:noFill/>
            <a:ln w="9525">
              <a:solidFill>
                <a:srgbClr val="88ABD5"/>
              </a:solidFill>
              <a:miter lim="800000"/>
              <a:headEnd/>
              <a:tailEnd/>
            </a:ln>
          </p:spPr>
        </p:pic>
        <p:pic>
          <p:nvPicPr>
            <p:cNvPr id="289794" name="Picture 2"/>
            <p:cNvPicPr>
              <a:picLocks noChangeAspect="1" noChangeArrowheads="1"/>
            </p:cNvPicPr>
            <p:nvPr/>
          </p:nvPicPr>
          <p:blipFill>
            <a:blip r:embed="rId4" cstate="print"/>
            <a:srcRect/>
            <a:stretch>
              <a:fillRect/>
            </a:stretch>
          </p:blipFill>
          <p:spPr bwMode="auto">
            <a:xfrm>
              <a:off x="1534258" y="2513866"/>
              <a:ext cx="1028700" cy="264503"/>
            </a:xfrm>
            <a:prstGeom prst="rect">
              <a:avLst/>
            </a:prstGeom>
            <a:noFill/>
            <a:ln w="9525">
              <a:noFill/>
              <a:miter lim="800000"/>
              <a:headEnd/>
              <a:tailEnd/>
            </a:ln>
          </p:spPr>
        </p:pic>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4690" y="4191000"/>
            <a:ext cx="9019309" cy="1904999"/>
          </a:xfrm>
        </p:spPr>
        <p:txBody>
          <a:bodyPr/>
          <a:lstStyle/>
          <a:p>
            <a:r>
              <a:rPr lang="en-US" sz="2500" dirty="0"/>
              <a:t>Manage – </a:t>
            </a:r>
            <a:r>
              <a:rPr lang="en-US" sz="2500" dirty="0" err="1"/>
              <a:t>Auth</a:t>
            </a:r>
            <a:r>
              <a:rPr lang="en-US" sz="2500" dirty="0"/>
              <a:t>/Declines – Query - Statements</a:t>
            </a:r>
          </a:p>
        </p:txBody>
      </p:sp>
      <p:sp>
        <p:nvSpPr>
          <p:cNvPr id="5" name="Title 4"/>
          <p:cNvSpPr>
            <a:spLocks noGrp="1"/>
          </p:cNvSpPr>
          <p:nvPr>
            <p:ph type="title"/>
          </p:nvPr>
        </p:nvSpPr>
        <p:spPr/>
        <p:txBody>
          <a:bodyPr/>
          <a:lstStyle/>
          <a:p>
            <a:r>
              <a:rPr lang="en-US" sz="3200" dirty="0"/>
              <a:t>Transactions Module</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3" cstate="print"/>
          <a:srcRect/>
          <a:stretch>
            <a:fillRect/>
          </a:stretch>
        </p:blipFill>
        <p:spPr bwMode="auto">
          <a:xfrm>
            <a:off x="1304925" y="1852613"/>
            <a:ext cx="6534150" cy="31527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Transaction Submenus</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28</a:t>
            </a:fld>
            <a:endParaRPr lang="en-US" dirty="0"/>
          </a:p>
        </p:txBody>
      </p:sp>
      <p:sp>
        <p:nvSpPr>
          <p:cNvPr id="6" name="Right Arrow 5"/>
          <p:cNvSpPr/>
          <p:nvPr/>
        </p:nvSpPr>
        <p:spPr>
          <a:xfrm>
            <a:off x="838200" y="2438400"/>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cs typeface="Arial" pitchFamily="34" charset="0"/>
              </a:rPr>
              <a:t>Manage Transactions from Transaction List Screen</a:t>
            </a:r>
            <a:endParaRPr lang="en-US" dirty="0"/>
          </a:p>
        </p:txBody>
      </p:sp>
      <p:sp>
        <p:nvSpPr>
          <p:cNvPr id="5" name="Slide Number Placeholder 4"/>
          <p:cNvSpPr>
            <a:spLocks noGrp="1"/>
          </p:cNvSpPr>
          <p:nvPr>
            <p:ph type="sldNum" sz="quarter" idx="11"/>
          </p:nvPr>
        </p:nvSpPr>
        <p:spPr/>
        <p:txBody>
          <a:bodyPr/>
          <a:lstStyle/>
          <a:p>
            <a:fld id="{0D4DB459-9EC1-4E77-AFC4-9BB34B624613}" type="slidenum">
              <a:rPr lang="en-US" smtClean="0"/>
              <a:pPr/>
              <a:t>29</a:t>
            </a:fld>
            <a:endParaRPr lang="en-US" dirty="0"/>
          </a:p>
        </p:txBody>
      </p:sp>
      <p:grpSp>
        <p:nvGrpSpPr>
          <p:cNvPr id="6" name="Group 5"/>
          <p:cNvGrpSpPr/>
          <p:nvPr/>
        </p:nvGrpSpPr>
        <p:grpSpPr>
          <a:xfrm>
            <a:off x="748665" y="1234440"/>
            <a:ext cx="7559613" cy="4812030"/>
            <a:chOff x="748665" y="1234440"/>
            <a:chExt cx="7559613" cy="4812030"/>
          </a:xfrm>
        </p:grpSpPr>
        <p:pic>
          <p:nvPicPr>
            <p:cNvPr id="4" name="Picture 2"/>
            <p:cNvPicPr>
              <a:picLocks noChangeAspect="1" noChangeArrowheads="1"/>
            </p:cNvPicPr>
            <p:nvPr/>
          </p:nvPicPr>
          <p:blipFill>
            <a:blip r:embed="rId3" cstate="print"/>
            <a:srcRect t="-4948" r="635" b="-1267"/>
            <a:stretch>
              <a:fillRect/>
            </a:stretch>
          </p:blipFill>
          <p:spPr bwMode="auto">
            <a:xfrm>
              <a:off x="748665" y="1234440"/>
              <a:ext cx="7559613" cy="4812030"/>
            </a:xfrm>
            <a:prstGeom prst="rect">
              <a:avLst/>
            </a:prstGeom>
            <a:noFill/>
            <a:ln w="9525">
              <a:solidFill>
                <a:schemeClr val="accent1">
                  <a:lumMod val="75000"/>
                </a:schemeClr>
              </a:solidFill>
              <a:miter lim="800000"/>
              <a:headEnd/>
              <a:tailEnd/>
            </a:ln>
          </p:spPr>
        </p:pic>
        <p:pic>
          <p:nvPicPr>
            <p:cNvPr id="125953" name="Picture 1"/>
            <p:cNvPicPr>
              <a:picLocks noChangeAspect="1" noChangeArrowheads="1"/>
            </p:cNvPicPr>
            <p:nvPr/>
          </p:nvPicPr>
          <p:blipFill>
            <a:blip r:embed="rId4" cstate="print"/>
            <a:srcRect/>
            <a:stretch>
              <a:fillRect/>
            </a:stretch>
          </p:blipFill>
          <p:spPr bwMode="auto">
            <a:xfrm>
              <a:off x="3368993" y="1259205"/>
              <a:ext cx="4905375" cy="285750"/>
            </a:xfrm>
            <a:prstGeom prst="rect">
              <a:avLst/>
            </a:prstGeom>
            <a:noFill/>
            <a:ln w="9525">
              <a:noFill/>
              <a:miter lim="800000"/>
              <a:headEnd/>
              <a:tailEnd/>
            </a:ln>
          </p:spPr>
        </p:pic>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itchFamily="34" charset="0"/>
              </a:rPr>
              <a:t>Why Change to a New Platform?</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3</a:t>
            </a:fld>
            <a:endParaRPr lang="en-US" dirty="0"/>
          </a:p>
        </p:txBody>
      </p:sp>
      <p:grpSp>
        <p:nvGrpSpPr>
          <p:cNvPr id="2" name="Group 4"/>
          <p:cNvGrpSpPr/>
          <p:nvPr/>
        </p:nvGrpSpPr>
        <p:grpSpPr>
          <a:xfrm>
            <a:off x="302180" y="1925902"/>
            <a:ext cx="8569135" cy="3494077"/>
            <a:chOff x="302180" y="1925902"/>
            <a:chExt cx="8569135" cy="2950898"/>
          </a:xfrm>
        </p:grpSpPr>
        <p:sp>
          <p:nvSpPr>
            <p:cNvPr id="8" name="Freeform 7"/>
            <p:cNvSpPr/>
            <p:nvPr/>
          </p:nvSpPr>
          <p:spPr>
            <a:xfrm>
              <a:off x="302180" y="1925902"/>
              <a:ext cx="2692946" cy="1169456"/>
            </a:xfrm>
            <a:custGeom>
              <a:avLst/>
              <a:gdLst>
                <a:gd name="connsiteX0" fmla="*/ 0 w 2692946"/>
                <a:gd name="connsiteY0" fmla="*/ 0 h 1169456"/>
                <a:gd name="connsiteX1" fmla="*/ 2692946 w 2692946"/>
                <a:gd name="connsiteY1" fmla="*/ 0 h 1169456"/>
                <a:gd name="connsiteX2" fmla="*/ 2692946 w 2692946"/>
                <a:gd name="connsiteY2" fmla="*/ 1169456 h 1169456"/>
                <a:gd name="connsiteX3" fmla="*/ 0 w 2692946"/>
                <a:gd name="connsiteY3" fmla="*/ 1169456 h 1169456"/>
                <a:gd name="connsiteX4" fmla="*/ 0 w 2692946"/>
                <a:gd name="connsiteY4" fmla="*/ 0 h 116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946" h="1169456">
                  <a:moveTo>
                    <a:pt x="0" y="0"/>
                  </a:moveTo>
                  <a:lnTo>
                    <a:pt x="2692946" y="0"/>
                  </a:lnTo>
                  <a:lnTo>
                    <a:pt x="2692946" y="1169456"/>
                  </a:lnTo>
                  <a:lnTo>
                    <a:pt x="0" y="1169456"/>
                  </a:lnTo>
                  <a:lnTo>
                    <a:pt x="0" y="0"/>
                  </a:lnTo>
                  <a:close/>
                </a:path>
              </a:pathLst>
            </a:custGeom>
            <a:solidFill>
              <a:schemeClr val="accent1">
                <a:lumMod val="20000"/>
                <a:lumOff val="80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000000"/>
                  </a:solidFill>
                  <a:latin typeface="Trebuchet MS" pitchFamily="34" charset="0"/>
                </a:rPr>
                <a:t>What is happening to Legacy PaymentNet? </a:t>
              </a:r>
            </a:p>
            <a:p>
              <a:pPr marL="114300" lvl="1" indent="-114300" algn="l" defTabSz="622300">
                <a:lnSpc>
                  <a:spcPct val="90000"/>
                </a:lnSpc>
                <a:spcBef>
                  <a:spcPct val="0"/>
                </a:spcBef>
                <a:spcAft>
                  <a:spcPct val="15000"/>
                </a:spcAft>
                <a:buChar char="••"/>
              </a:pPr>
              <a:r>
                <a:rPr lang="en-US" sz="1400" b="0" kern="1200" dirty="0">
                  <a:solidFill>
                    <a:srgbClr val="000000"/>
                  </a:solidFill>
                  <a:latin typeface="Trebuchet MS" pitchFamily="34" charset="0"/>
                </a:rPr>
                <a:t>It is being </a:t>
              </a:r>
              <a:r>
                <a:rPr lang="en-US" sz="1400" b="0" i="0" kern="1200" dirty="0">
                  <a:solidFill>
                    <a:srgbClr val="000000"/>
                  </a:solidFill>
                  <a:latin typeface="Trebuchet MS" pitchFamily="34" charset="0"/>
                </a:rPr>
                <a:t>sunsetted</a:t>
              </a:r>
              <a:r>
                <a:rPr lang="en-US" sz="1400" b="0" kern="1200" dirty="0">
                  <a:solidFill>
                    <a:srgbClr val="000000"/>
                  </a:solidFill>
                  <a:latin typeface="Trebuchet MS" pitchFamily="34" charset="0"/>
                </a:rPr>
                <a:t> after almost15 years </a:t>
              </a:r>
            </a:p>
          </p:txBody>
        </p:sp>
        <p:sp>
          <p:nvSpPr>
            <p:cNvPr id="9" name="Freeform 8"/>
            <p:cNvSpPr/>
            <p:nvPr/>
          </p:nvSpPr>
          <p:spPr>
            <a:xfrm>
              <a:off x="1549201" y="3106762"/>
              <a:ext cx="3153625" cy="404488"/>
            </a:xfrm>
            <a:custGeom>
              <a:avLst/>
              <a:gdLst>
                <a:gd name="connsiteX0" fmla="*/ 3153625 w 3153625"/>
                <a:gd name="connsiteY0" fmla="*/ 0 h 404488"/>
                <a:gd name="connsiteX1" fmla="*/ 3153625 w 3153625"/>
                <a:gd name="connsiteY1" fmla="*/ 219344 h 404488"/>
                <a:gd name="connsiteX2" fmla="*/ 0 w 3153625"/>
                <a:gd name="connsiteY2" fmla="*/ 219344 h 404488"/>
                <a:gd name="connsiteX3" fmla="*/ 0 w 3153625"/>
                <a:gd name="connsiteY3" fmla="*/ 404488 h 404488"/>
              </a:gdLst>
              <a:ahLst/>
              <a:cxnLst>
                <a:cxn ang="0">
                  <a:pos x="connsiteX0" y="connsiteY0"/>
                </a:cxn>
                <a:cxn ang="0">
                  <a:pos x="connsiteX1" y="connsiteY1"/>
                </a:cxn>
                <a:cxn ang="0">
                  <a:pos x="connsiteX2" y="connsiteY2"/>
                </a:cxn>
                <a:cxn ang="0">
                  <a:pos x="connsiteX3" y="connsiteY3"/>
                </a:cxn>
              </a:cxnLst>
              <a:rect l="l" t="t" r="r" b="b"/>
              <a:pathLst>
                <a:path w="3153625" h="404488">
                  <a:moveTo>
                    <a:pt x="3153625" y="0"/>
                  </a:moveTo>
                  <a:lnTo>
                    <a:pt x="3153625" y="219344"/>
                  </a:lnTo>
                  <a:lnTo>
                    <a:pt x="0" y="219344"/>
                  </a:lnTo>
                  <a:lnTo>
                    <a:pt x="0" y="404488"/>
                  </a:lnTo>
                </a:path>
              </a:pathLst>
            </a:custGeom>
            <a:noFill/>
          </p:spPr>
          <p:style>
            <a:lnRef idx="2">
              <a:schemeClr val="accent6"/>
            </a:lnRef>
            <a:fillRef idx="0">
              <a:schemeClr val="accent6"/>
            </a:fillRef>
            <a:effectRef idx="1">
              <a:schemeClr val="accent6"/>
            </a:effectRef>
            <a:fontRef idx="minor">
              <a:schemeClr val="tx1">
                <a:hueOff val="0"/>
                <a:satOff val="0"/>
                <a:lumOff val="0"/>
                <a:alphaOff val="0"/>
              </a:schemeClr>
            </a:fontRef>
          </p:style>
          <p:txBody>
            <a:bodyPr spcFirstLastPara="0" vert="horz" wrap="square" lIns="1509925" tIns="200000" rIns="1509926" bIns="200001"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0" name="Freeform 9"/>
            <p:cNvSpPr/>
            <p:nvPr/>
          </p:nvSpPr>
          <p:spPr>
            <a:xfrm>
              <a:off x="3443419" y="1939105"/>
              <a:ext cx="2518814" cy="1169456"/>
            </a:xfrm>
            <a:custGeom>
              <a:avLst/>
              <a:gdLst>
                <a:gd name="connsiteX0" fmla="*/ 0 w 2518814"/>
                <a:gd name="connsiteY0" fmla="*/ 0 h 1169456"/>
                <a:gd name="connsiteX1" fmla="*/ 2518814 w 2518814"/>
                <a:gd name="connsiteY1" fmla="*/ 0 h 1169456"/>
                <a:gd name="connsiteX2" fmla="*/ 2518814 w 2518814"/>
                <a:gd name="connsiteY2" fmla="*/ 1169456 h 1169456"/>
                <a:gd name="connsiteX3" fmla="*/ 0 w 2518814"/>
                <a:gd name="connsiteY3" fmla="*/ 1169456 h 1169456"/>
                <a:gd name="connsiteX4" fmla="*/ 0 w 2518814"/>
                <a:gd name="connsiteY4" fmla="*/ 0 h 116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814" h="1169456">
                  <a:moveTo>
                    <a:pt x="0" y="0"/>
                  </a:moveTo>
                  <a:lnTo>
                    <a:pt x="2518814" y="0"/>
                  </a:lnTo>
                  <a:lnTo>
                    <a:pt x="2518814" y="1169456"/>
                  </a:lnTo>
                  <a:lnTo>
                    <a:pt x="0" y="1169456"/>
                  </a:lnTo>
                  <a:lnTo>
                    <a:pt x="0" y="0"/>
                  </a:lnTo>
                  <a:close/>
                </a:path>
              </a:pathLst>
            </a:cu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3">
                <a:hueOff val="-4609"/>
                <a:satOff val="-650"/>
                <a:lumOff val="3187"/>
                <a:alphaOff val="0"/>
              </a:schemeClr>
            </a:effectRef>
            <a:fontRef idx="minor">
              <a:schemeClr val="lt1"/>
            </a:fontRef>
          </p:style>
          <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000000"/>
                  </a:solidFill>
                  <a:latin typeface="Trebuchet MS" pitchFamily="34" charset="0"/>
                </a:rPr>
                <a:t>Why?</a:t>
              </a:r>
            </a:p>
            <a:p>
              <a:pPr marL="114300" lvl="1" indent="-114300" algn="l" defTabSz="622300">
                <a:lnSpc>
                  <a:spcPct val="90000"/>
                </a:lnSpc>
                <a:spcBef>
                  <a:spcPct val="0"/>
                </a:spcBef>
                <a:spcAft>
                  <a:spcPct val="15000"/>
                </a:spcAft>
                <a:buChar char="••"/>
              </a:pPr>
              <a:r>
                <a:rPr lang="en-US" sz="1400" b="0" kern="1200" dirty="0">
                  <a:solidFill>
                    <a:srgbClr val="000000"/>
                  </a:solidFill>
                  <a:latin typeface="Trebuchet MS" pitchFamily="34" charset="0"/>
                </a:rPr>
                <a:t>Technical Advances</a:t>
              </a:r>
            </a:p>
            <a:p>
              <a:pPr marL="114300" lvl="1" indent="-114300" algn="l" defTabSz="622300">
                <a:lnSpc>
                  <a:spcPct val="90000"/>
                </a:lnSpc>
                <a:spcBef>
                  <a:spcPct val="0"/>
                </a:spcBef>
                <a:spcAft>
                  <a:spcPct val="15000"/>
                </a:spcAft>
                <a:buChar char="••"/>
              </a:pPr>
              <a:r>
                <a:rPr lang="en-US" sz="1400" b="0" kern="1200" dirty="0">
                  <a:solidFill>
                    <a:srgbClr val="000000"/>
                  </a:solidFill>
                  <a:latin typeface="Trebuchet MS" pitchFamily="34" charset="0"/>
                </a:rPr>
                <a:t>Increased Functionalities</a:t>
              </a:r>
            </a:p>
          </p:txBody>
        </p:sp>
        <p:sp>
          <p:nvSpPr>
            <p:cNvPr id="11" name="Freeform 10"/>
            <p:cNvSpPr/>
            <p:nvPr/>
          </p:nvSpPr>
          <p:spPr>
            <a:xfrm>
              <a:off x="2794422" y="4283326"/>
              <a:ext cx="417691" cy="91440"/>
            </a:xfrm>
            <a:custGeom>
              <a:avLst/>
              <a:gdLst>
                <a:gd name="connsiteX0" fmla="*/ 0 w 417691"/>
                <a:gd name="connsiteY0" fmla="*/ 45720 h 91440"/>
                <a:gd name="connsiteX1" fmla="*/ 417691 w 417691"/>
                <a:gd name="connsiteY1" fmla="*/ 45720 h 91440"/>
              </a:gdLst>
              <a:ahLst/>
              <a:cxnLst>
                <a:cxn ang="0">
                  <a:pos x="connsiteX0" y="connsiteY0"/>
                </a:cxn>
                <a:cxn ang="0">
                  <a:pos x="connsiteX1" y="connsiteY1"/>
                </a:cxn>
              </a:cxnLst>
              <a:rect l="l" t="t" r="r" b="b"/>
              <a:pathLst>
                <a:path w="417691" h="91440">
                  <a:moveTo>
                    <a:pt x="0" y="45720"/>
                  </a:moveTo>
                  <a:lnTo>
                    <a:pt x="417691" y="45720"/>
                  </a:lnTo>
                </a:path>
              </a:pathLst>
            </a:custGeom>
            <a:noFill/>
          </p:spPr>
          <p:style>
            <a:lnRef idx="2">
              <a:schemeClr val="accent6"/>
            </a:lnRef>
            <a:fillRef idx="0">
              <a:schemeClr val="accent6"/>
            </a:fillRef>
            <a:effectRef idx="1">
              <a:schemeClr val="accent6"/>
            </a:effectRef>
            <a:fontRef idx="minor">
              <a:schemeClr val="tx1">
                <a:hueOff val="0"/>
                <a:satOff val="0"/>
                <a:lumOff val="0"/>
                <a:alphaOff val="0"/>
              </a:schemeClr>
            </a:fontRef>
          </p:style>
          <p:txBody>
            <a:bodyPr spcFirstLastPara="0" vert="horz" wrap="square" lIns="210339" tIns="43476" rIns="210338" bIns="43477"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2" name="Freeform 11"/>
            <p:cNvSpPr/>
            <p:nvPr/>
          </p:nvSpPr>
          <p:spPr>
            <a:xfrm>
              <a:off x="304800" y="3657600"/>
              <a:ext cx="2494041" cy="1219200"/>
            </a:xfrm>
            <a:custGeom>
              <a:avLst/>
              <a:gdLst>
                <a:gd name="connsiteX0" fmla="*/ 0 w 2494041"/>
                <a:gd name="connsiteY0" fmla="*/ 0 h 1570790"/>
                <a:gd name="connsiteX1" fmla="*/ 2494041 w 2494041"/>
                <a:gd name="connsiteY1" fmla="*/ 0 h 1570790"/>
                <a:gd name="connsiteX2" fmla="*/ 2494041 w 2494041"/>
                <a:gd name="connsiteY2" fmla="*/ 1570790 h 1570790"/>
                <a:gd name="connsiteX3" fmla="*/ 0 w 2494041"/>
                <a:gd name="connsiteY3" fmla="*/ 1570790 h 1570790"/>
                <a:gd name="connsiteX4" fmla="*/ 0 w 2494041"/>
                <a:gd name="connsiteY4" fmla="*/ 0 h 157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041" h="1570790">
                  <a:moveTo>
                    <a:pt x="0" y="0"/>
                  </a:moveTo>
                  <a:lnTo>
                    <a:pt x="2494041" y="0"/>
                  </a:lnTo>
                  <a:lnTo>
                    <a:pt x="2494041" y="1570790"/>
                  </a:lnTo>
                  <a:lnTo>
                    <a:pt x="0" y="1570790"/>
                  </a:lnTo>
                  <a:lnTo>
                    <a:pt x="0" y="0"/>
                  </a:ln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3">
                <a:hueOff val="-9218"/>
                <a:satOff val="-1299"/>
                <a:lumOff val="6373"/>
                <a:alphaOff val="0"/>
              </a:schemeClr>
            </a:effectRef>
            <a:fontRef idx="minor">
              <a:schemeClr val="lt1"/>
            </a:fontRef>
          </p:style>
          <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000000"/>
                  </a:solidFill>
                  <a:latin typeface="Trebuchet MS" pitchFamily="34" charset="0"/>
                </a:rPr>
                <a:t>Who is impacted?</a:t>
              </a:r>
            </a:p>
            <a:p>
              <a:pPr marL="114300" lvl="1" indent="-114300" defTabSz="622300">
                <a:lnSpc>
                  <a:spcPct val="90000"/>
                </a:lnSpc>
                <a:spcAft>
                  <a:spcPct val="15000"/>
                </a:spcAft>
                <a:buChar char="••"/>
              </a:pPr>
              <a:r>
                <a:rPr lang="en-US" sz="1400" dirty="0">
                  <a:solidFill>
                    <a:srgbClr val="000000"/>
                  </a:solidFill>
                  <a:latin typeface="Trebuchet MS" pitchFamily="34" charset="0"/>
                </a:rPr>
                <a:t>Everyone who logs on to PaymentNet</a:t>
              </a:r>
            </a:p>
          </p:txBody>
        </p:sp>
        <p:sp>
          <p:nvSpPr>
            <p:cNvPr id="13" name="Freeform 12"/>
            <p:cNvSpPr/>
            <p:nvPr/>
          </p:nvSpPr>
          <p:spPr>
            <a:xfrm>
              <a:off x="5911628" y="4283326"/>
              <a:ext cx="417691" cy="91440"/>
            </a:xfrm>
            <a:custGeom>
              <a:avLst/>
              <a:gdLst>
                <a:gd name="connsiteX0" fmla="*/ 0 w 417691"/>
                <a:gd name="connsiteY0" fmla="*/ 45720 h 91440"/>
                <a:gd name="connsiteX1" fmla="*/ 417691 w 417691"/>
                <a:gd name="connsiteY1" fmla="*/ 45720 h 91440"/>
              </a:gdLst>
              <a:ahLst/>
              <a:cxnLst>
                <a:cxn ang="0">
                  <a:pos x="connsiteX0" y="connsiteY0"/>
                </a:cxn>
                <a:cxn ang="0">
                  <a:pos x="connsiteX1" y="connsiteY1"/>
                </a:cxn>
              </a:cxnLst>
              <a:rect l="l" t="t" r="r" b="b"/>
              <a:pathLst>
                <a:path w="417691" h="91440">
                  <a:moveTo>
                    <a:pt x="0" y="45720"/>
                  </a:moveTo>
                  <a:lnTo>
                    <a:pt x="417691" y="45720"/>
                  </a:lnTo>
                </a:path>
              </a:pathLst>
            </a:custGeom>
            <a:noFill/>
          </p:spPr>
          <p:style>
            <a:lnRef idx="2">
              <a:schemeClr val="accent6"/>
            </a:lnRef>
            <a:fillRef idx="0">
              <a:schemeClr val="accent6"/>
            </a:fillRef>
            <a:effectRef idx="1">
              <a:schemeClr val="accent6"/>
            </a:effectRef>
            <a:fontRef idx="minor">
              <a:schemeClr val="tx1">
                <a:hueOff val="0"/>
                <a:satOff val="0"/>
                <a:lumOff val="0"/>
                <a:alphaOff val="0"/>
              </a:schemeClr>
            </a:fontRef>
          </p:style>
          <p:txBody>
            <a:bodyPr spcFirstLastPara="0" vert="horz" wrap="square" lIns="210339" tIns="43476" rIns="210338" bIns="43477"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4" name="Freeform 13"/>
            <p:cNvSpPr/>
            <p:nvPr/>
          </p:nvSpPr>
          <p:spPr>
            <a:xfrm>
              <a:off x="3244514" y="3660842"/>
              <a:ext cx="2668914" cy="1207700"/>
            </a:xfrm>
            <a:custGeom>
              <a:avLst/>
              <a:gdLst>
                <a:gd name="connsiteX0" fmla="*/ 0 w 2668914"/>
                <a:gd name="connsiteY0" fmla="*/ 0 h 1336408"/>
                <a:gd name="connsiteX1" fmla="*/ 2668914 w 2668914"/>
                <a:gd name="connsiteY1" fmla="*/ 0 h 1336408"/>
                <a:gd name="connsiteX2" fmla="*/ 2668914 w 2668914"/>
                <a:gd name="connsiteY2" fmla="*/ 1336408 h 1336408"/>
                <a:gd name="connsiteX3" fmla="*/ 0 w 2668914"/>
                <a:gd name="connsiteY3" fmla="*/ 1336408 h 1336408"/>
                <a:gd name="connsiteX4" fmla="*/ 0 w 2668914"/>
                <a:gd name="connsiteY4" fmla="*/ 0 h 133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914" h="1336408">
                  <a:moveTo>
                    <a:pt x="0" y="0"/>
                  </a:moveTo>
                  <a:lnTo>
                    <a:pt x="2668914" y="0"/>
                  </a:lnTo>
                  <a:lnTo>
                    <a:pt x="2668914" y="1336408"/>
                  </a:lnTo>
                  <a:lnTo>
                    <a:pt x="0" y="1336408"/>
                  </a:lnTo>
                  <a:lnTo>
                    <a:pt x="0" y="0"/>
                  </a:lnTo>
                  <a:close/>
                </a:path>
              </a:pathLst>
            </a:custGeom>
            <a:solidFill>
              <a:schemeClr val="accent3">
                <a:lumMod val="40000"/>
                <a:lumOff val="60000"/>
              </a:schemeClr>
            </a:solidFill>
          </p:spPr>
          <p:style>
            <a:lnRef idx="0">
              <a:schemeClr val="lt1">
                <a:hueOff val="0"/>
                <a:satOff val="0"/>
                <a:lumOff val="0"/>
                <a:alphaOff val="0"/>
              </a:schemeClr>
            </a:lnRef>
            <a:fillRef idx="3">
              <a:scrgbClr r="0" g="0" b="0"/>
            </a:fillRef>
            <a:effectRef idx="2">
              <a:schemeClr val="accent3">
                <a:hueOff val="-13826"/>
                <a:satOff val="-1949"/>
                <a:lumOff val="9560"/>
                <a:alphaOff val="0"/>
              </a:schemeClr>
            </a:effectRef>
            <a:fontRef idx="minor">
              <a:schemeClr val="lt1"/>
            </a:fontRef>
          </p:style>
          <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000000"/>
                  </a:solidFill>
                  <a:latin typeface="Trebuchet MS" pitchFamily="34" charset="0"/>
                </a:rPr>
                <a:t>What’s replacing Legacy PaymentNet?</a:t>
              </a:r>
            </a:p>
            <a:p>
              <a:pPr marL="114300" lvl="1" indent="-114300" algn="l" defTabSz="622300">
                <a:lnSpc>
                  <a:spcPct val="90000"/>
                </a:lnSpc>
                <a:spcBef>
                  <a:spcPct val="0"/>
                </a:spcBef>
                <a:spcAft>
                  <a:spcPct val="15000"/>
                </a:spcAft>
                <a:buChar char="••"/>
              </a:pPr>
              <a:r>
                <a:rPr lang="en-US" sz="1400" b="0" kern="1200" dirty="0">
                  <a:solidFill>
                    <a:srgbClr val="000000"/>
                  </a:solidFill>
                  <a:latin typeface="Trebuchet MS" pitchFamily="34" charset="0"/>
                </a:rPr>
                <a:t>An updated platform</a:t>
              </a:r>
            </a:p>
            <a:p>
              <a:pPr marL="114300" lvl="1" indent="-114300" algn="l" defTabSz="622300">
                <a:lnSpc>
                  <a:spcPct val="90000"/>
                </a:lnSpc>
                <a:spcBef>
                  <a:spcPct val="0"/>
                </a:spcBef>
                <a:spcAft>
                  <a:spcPct val="15000"/>
                </a:spcAft>
                <a:buChar char="••"/>
              </a:pPr>
              <a:r>
                <a:rPr lang="en-US" sz="1400" dirty="0">
                  <a:solidFill>
                    <a:srgbClr val="000000"/>
                  </a:solidFill>
                  <a:latin typeface="Trebuchet MS" pitchFamily="34" charset="0"/>
                </a:rPr>
                <a:t>New User Interfaces</a:t>
              </a:r>
              <a:endParaRPr lang="en-US" sz="1400" b="0" kern="1200" dirty="0">
                <a:solidFill>
                  <a:srgbClr val="000000"/>
                </a:solidFill>
                <a:latin typeface="Trebuchet MS" pitchFamily="34" charset="0"/>
              </a:endParaRPr>
            </a:p>
          </p:txBody>
        </p:sp>
        <p:sp>
          <p:nvSpPr>
            <p:cNvPr id="15" name="Freeform 14"/>
            <p:cNvSpPr/>
            <p:nvPr/>
          </p:nvSpPr>
          <p:spPr>
            <a:xfrm>
              <a:off x="6361720" y="3685043"/>
              <a:ext cx="2509595" cy="1183499"/>
            </a:xfrm>
            <a:custGeom>
              <a:avLst/>
              <a:gdLst>
                <a:gd name="connsiteX0" fmla="*/ 0 w 2509595"/>
                <a:gd name="connsiteY0" fmla="*/ 0 h 1288004"/>
                <a:gd name="connsiteX1" fmla="*/ 2509595 w 2509595"/>
                <a:gd name="connsiteY1" fmla="*/ 0 h 1288004"/>
                <a:gd name="connsiteX2" fmla="*/ 2509595 w 2509595"/>
                <a:gd name="connsiteY2" fmla="*/ 1288004 h 1288004"/>
                <a:gd name="connsiteX3" fmla="*/ 0 w 2509595"/>
                <a:gd name="connsiteY3" fmla="*/ 1288004 h 1288004"/>
                <a:gd name="connsiteX4" fmla="*/ 0 w 2509595"/>
                <a:gd name="connsiteY4" fmla="*/ 0 h 128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595" h="1288004">
                  <a:moveTo>
                    <a:pt x="0" y="0"/>
                  </a:moveTo>
                  <a:lnTo>
                    <a:pt x="2509595" y="0"/>
                  </a:lnTo>
                  <a:lnTo>
                    <a:pt x="2509595" y="1288004"/>
                  </a:lnTo>
                  <a:lnTo>
                    <a:pt x="0" y="1288004"/>
                  </a:lnTo>
                  <a:lnTo>
                    <a:pt x="0" y="0"/>
                  </a:lnTo>
                  <a:close/>
                </a:path>
              </a:pathLst>
            </a:custGeom>
            <a:solidFill>
              <a:schemeClr val="accent4">
                <a:lumMod val="60000"/>
                <a:lumOff val="40000"/>
              </a:schemeClr>
            </a:solidFill>
          </p:spPr>
          <p:style>
            <a:lnRef idx="0">
              <a:schemeClr val="lt1">
                <a:hueOff val="0"/>
                <a:satOff val="0"/>
                <a:lumOff val="0"/>
                <a:alphaOff val="0"/>
              </a:schemeClr>
            </a:lnRef>
            <a:fillRef idx="3">
              <a:scrgbClr r="0" g="0" b="0"/>
            </a:fillRef>
            <a:effectRef idx="2">
              <a:schemeClr val="accent3">
                <a:hueOff val="-18435"/>
                <a:satOff val="-2599"/>
                <a:lumOff val="12746"/>
                <a:alphaOff val="0"/>
              </a:schemeClr>
            </a:effectRef>
            <a:fontRef idx="minor">
              <a:schemeClr val="lt1"/>
            </a:fontRef>
          </p:style>
          <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000000"/>
                  </a:solidFill>
                  <a:latin typeface="Trebuchet MS" pitchFamily="34" charset="0"/>
                </a:rPr>
                <a:t>When is this happening?</a:t>
              </a:r>
            </a:p>
            <a:p>
              <a:pPr marL="114300" lvl="1" indent="-114300" algn="l" defTabSz="622300">
                <a:lnSpc>
                  <a:spcPct val="90000"/>
                </a:lnSpc>
                <a:spcBef>
                  <a:spcPct val="0"/>
                </a:spcBef>
                <a:spcAft>
                  <a:spcPct val="15000"/>
                </a:spcAft>
                <a:buChar char="••"/>
              </a:pPr>
              <a:r>
                <a:rPr lang="en-US" sz="1400" b="0" kern="1200" dirty="0">
                  <a:solidFill>
                    <a:srgbClr val="000000"/>
                  </a:solidFill>
                  <a:latin typeface="Trebuchet MS" pitchFamily="34" charset="0"/>
                </a:rPr>
                <a:t>After our organization’s training and migration</a:t>
              </a:r>
            </a:p>
          </p:txBody>
        </p:sp>
      </p:grpSp>
      <p:sp>
        <p:nvSpPr>
          <p:cNvPr id="16" name="Freeform 15"/>
          <p:cNvSpPr/>
          <p:nvPr/>
        </p:nvSpPr>
        <p:spPr>
          <a:xfrm>
            <a:off x="2986578" y="2487657"/>
            <a:ext cx="417691" cy="91440"/>
          </a:xfrm>
          <a:custGeom>
            <a:avLst/>
            <a:gdLst>
              <a:gd name="connsiteX0" fmla="*/ 0 w 417691"/>
              <a:gd name="connsiteY0" fmla="*/ 45720 h 91440"/>
              <a:gd name="connsiteX1" fmla="*/ 417691 w 417691"/>
              <a:gd name="connsiteY1" fmla="*/ 45720 h 91440"/>
            </a:gdLst>
            <a:ahLst/>
            <a:cxnLst>
              <a:cxn ang="0">
                <a:pos x="connsiteX0" y="connsiteY0"/>
              </a:cxn>
              <a:cxn ang="0">
                <a:pos x="connsiteX1" y="connsiteY1"/>
              </a:cxn>
            </a:cxnLst>
            <a:rect l="l" t="t" r="r" b="b"/>
            <a:pathLst>
              <a:path w="417691" h="91440">
                <a:moveTo>
                  <a:pt x="0" y="45720"/>
                </a:moveTo>
                <a:lnTo>
                  <a:pt x="417691" y="45720"/>
                </a:lnTo>
              </a:path>
            </a:pathLst>
          </a:custGeom>
          <a:noFill/>
        </p:spPr>
        <p:style>
          <a:lnRef idx="2">
            <a:schemeClr val="accent6"/>
          </a:lnRef>
          <a:fillRef idx="0">
            <a:schemeClr val="accent6"/>
          </a:fillRef>
          <a:effectRef idx="1">
            <a:schemeClr val="accent6"/>
          </a:effectRef>
          <a:fontRef idx="minor">
            <a:schemeClr val="tx1">
              <a:hueOff val="0"/>
              <a:satOff val="0"/>
              <a:lumOff val="0"/>
              <a:alphaOff val="0"/>
            </a:schemeClr>
          </a:fontRef>
        </p:style>
        <p:txBody>
          <a:bodyPr spcFirstLastPara="0" vert="horz" wrap="square" lIns="210339" tIns="43476" rIns="210338" bIns="43477" numCol="1" spcCol="1270" anchor="ctr" anchorCtr="0">
            <a:noAutofit/>
          </a:bodyPr>
          <a:lstStyle/>
          <a:p>
            <a:pPr lvl="0" algn="ctr" defTabSz="222250">
              <a:lnSpc>
                <a:spcPct val="90000"/>
              </a:lnSpc>
              <a:spcBef>
                <a:spcPct val="0"/>
              </a:spcBef>
              <a:spcAft>
                <a:spcPct val="35000"/>
              </a:spcAft>
            </a:pPr>
            <a:endParaRPr lang="en-US" sz="500" kern="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pPr algn="ctr">
              <a:buNone/>
            </a:pPr>
            <a:r>
              <a:rPr lang="en-US" dirty="0"/>
              <a:t>Quick Query</a:t>
            </a:r>
          </a:p>
        </p:txBody>
      </p:sp>
      <p:sp>
        <p:nvSpPr>
          <p:cNvPr id="11" name="Content Placeholder 10"/>
          <p:cNvSpPr>
            <a:spLocks noGrp="1"/>
          </p:cNvSpPr>
          <p:nvPr>
            <p:ph sz="half" idx="2"/>
          </p:nvPr>
        </p:nvSpPr>
        <p:spPr/>
        <p:txBody>
          <a:bodyPr/>
          <a:lstStyle/>
          <a:p>
            <a:pPr algn="ctr">
              <a:buNone/>
            </a:pPr>
            <a:r>
              <a:rPr lang="en-US" dirty="0"/>
              <a:t>Advanced Query</a:t>
            </a:r>
          </a:p>
        </p:txBody>
      </p:sp>
      <p:sp>
        <p:nvSpPr>
          <p:cNvPr id="2" name="Title 1"/>
          <p:cNvSpPr>
            <a:spLocks noGrp="1"/>
          </p:cNvSpPr>
          <p:nvPr>
            <p:ph type="title"/>
          </p:nvPr>
        </p:nvSpPr>
        <p:spPr/>
        <p:txBody>
          <a:bodyPr/>
          <a:lstStyle/>
          <a:p>
            <a:r>
              <a:rPr lang="en-US" dirty="0"/>
              <a:t>Query Options</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30</a:t>
            </a:fld>
            <a:endParaRPr lang="en-US" dirty="0"/>
          </a:p>
        </p:txBody>
      </p:sp>
      <p:pic>
        <p:nvPicPr>
          <p:cNvPr id="5" name="Picture 2"/>
          <p:cNvPicPr>
            <a:picLocks noChangeAspect="1" noChangeArrowheads="1"/>
          </p:cNvPicPr>
          <p:nvPr/>
        </p:nvPicPr>
        <p:blipFill>
          <a:blip r:embed="rId3" cstate="print"/>
          <a:srcRect l="9062" t="38229" r="59731" b="6752"/>
          <a:stretch>
            <a:fillRect/>
          </a:stretch>
        </p:blipFill>
        <p:spPr bwMode="auto">
          <a:xfrm>
            <a:off x="4876800" y="2022763"/>
            <a:ext cx="3602182" cy="3820641"/>
          </a:xfrm>
          <a:prstGeom prst="rect">
            <a:avLst/>
          </a:prstGeom>
          <a:solidFill>
            <a:srgbClr val="FF0000"/>
          </a:solidFill>
          <a:ln w="9525">
            <a:solidFill>
              <a:schemeClr val="accent1"/>
            </a:solidFill>
            <a:miter lim="800000"/>
            <a:headEnd/>
            <a:tailEnd/>
          </a:ln>
        </p:spPr>
      </p:pic>
      <p:cxnSp>
        <p:nvCxnSpPr>
          <p:cNvPr id="13" name="Straight Connector 12"/>
          <p:cNvCxnSpPr/>
          <p:nvPr/>
        </p:nvCxnSpPr>
        <p:spPr>
          <a:xfrm>
            <a:off x="4530437" y="1413164"/>
            <a:ext cx="10391" cy="46863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2210" name="Picture 2"/>
          <p:cNvPicPr>
            <a:picLocks noChangeAspect="1" noChangeArrowheads="1"/>
          </p:cNvPicPr>
          <p:nvPr/>
        </p:nvPicPr>
        <p:blipFill>
          <a:blip r:embed="rId4" cstate="print"/>
          <a:srcRect/>
          <a:stretch>
            <a:fillRect/>
          </a:stretch>
        </p:blipFill>
        <p:spPr bwMode="auto">
          <a:xfrm>
            <a:off x="163513" y="2103870"/>
            <a:ext cx="4117767" cy="1886239"/>
          </a:xfrm>
          <a:prstGeom prst="rect">
            <a:avLst/>
          </a:prstGeom>
          <a:noFill/>
          <a:ln w="9525">
            <a:solidFill>
              <a:schemeClr val="accent1"/>
            </a:solidFill>
            <a:miter lim="800000"/>
            <a:headEnd/>
            <a:tailEnd/>
          </a:ln>
        </p:spPr>
      </p:pic>
      <p:sp>
        <p:nvSpPr>
          <p:cNvPr id="14" name="Right Arrow 13"/>
          <p:cNvSpPr/>
          <p:nvPr/>
        </p:nvSpPr>
        <p:spPr>
          <a:xfrm rot="18850985">
            <a:off x="3490643" y="2594264"/>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5400000">
            <a:off x="391390" y="1950029"/>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Multi-Select</a:t>
            </a:r>
          </a:p>
        </p:txBody>
      </p:sp>
      <p:sp>
        <p:nvSpPr>
          <p:cNvPr id="5" name="Slide Number Placeholder 4"/>
          <p:cNvSpPr>
            <a:spLocks noGrp="1"/>
          </p:cNvSpPr>
          <p:nvPr>
            <p:ph type="sldNum" sz="quarter" idx="11"/>
          </p:nvPr>
        </p:nvSpPr>
        <p:spPr/>
        <p:txBody>
          <a:bodyPr/>
          <a:lstStyle/>
          <a:p>
            <a:fld id="{0D4DB459-9EC1-4E77-AFC4-9BB34B624613}" type="slidenum">
              <a:rPr lang="en-US" smtClean="0"/>
              <a:pPr/>
              <a:t>31</a:t>
            </a:fld>
            <a:endParaRPr lang="en-US" dirty="0"/>
          </a:p>
        </p:txBody>
      </p:sp>
      <p:sp>
        <p:nvSpPr>
          <p:cNvPr id="8" name="Right Arrow 7"/>
          <p:cNvSpPr/>
          <p:nvPr/>
        </p:nvSpPr>
        <p:spPr>
          <a:xfrm>
            <a:off x="789710" y="5815445"/>
            <a:ext cx="519546"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276638" y="1189717"/>
            <a:ext cx="6371071" cy="4932926"/>
            <a:chOff x="1276638" y="1189717"/>
            <a:chExt cx="6371071" cy="4932926"/>
          </a:xfrm>
        </p:grpSpPr>
        <p:pic>
          <p:nvPicPr>
            <p:cNvPr id="223234" name="Picture 2"/>
            <p:cNvPicPr>
              <a:picLocks noChangeAspect="1" noChangeArrowheads="1"/>
            </p:cNvPicPr>
            <p:nvPr/>
          </p:nvPicPr>
          <p:blipFill>
            <a:blip r:embed="rId3" cstate="print"/>
            <a:srcRect r="42748"/>
            <a:stretch>
              <a:fillRect/>
            </a:stretch>
          </p:blipFill>
          <p:spPr bwMode="auto">
            <a:xfrm>
              <a:off x="1276638" y="1189717"/>
              <a:ext cx="6371071" cy="4932926"/>
            </a:xfrm>
            <a:prstGeom prst="rect">
              <a:avLst/>
            </a:prstGeom>
            <a:noFill/>
            <a:ln w="9525">
              <a:solidFill>
                <a:schemeClr val="accent1"/>
              </a:solidFill>
              <a:miter lim="800000"/>
              <a:headEnd/>
              <a:tailEnd/>
            </a:ln>
          </p:spPr>
        </p:pic>
        <p:sp>
          <p:nvSpPr>
            <p:cNvPr id="12" name="Rectangle 11"/>
            <p:cNvSpPr/>
            <p:nvPr/>
          </p:nvSpPr>
          <p:spPr>
            <a:xfrm>
              <a:off x="1351721" y="2078181"/>
              <a:ext cx="238088" cy="592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1665" name="Picture 1"/>
            <p:cNvPicPr>
              <a:picLocks noChangeAspect="1" noChangeArrowheads="1"/>
            </p:cNvPicPr>
            <p:nvPr/>
          </p:nvPicPr>
          <p:blipFill>
            <a:blip r:embed="rId4" cstate="print"/>
            <a:srcRect/>
            <a:stretch>
              <a:fillRect/>
            </a:stretch>
          </p:blipFill>
          <p:spPr bwMode="auto">
            <a:xfrm>
              <a:off x="1341926" y="5910631"/>
              <a:ext cx="1629874" cy="167328"/>
            </a:xfrm>
            <a:prstGeom prst="rect">
              <a:avLst/>
            </a:prstGeom>
            <a:noFill/>
            <a:ln w="9525">
              <a:noFill/>
              <a:miter lim="800000"/>
              <a:headEnd/>
              <a:tailEnd/>
            </a:ln>
          </p:spPr>
        </p:pic>
        <p:pic>
          <p:nvPicPr>
            <p:cNvPr id="241666" name="Picture 2"/>
            <p:cNvPicPr>
              <a:picLocks noChangeAspect="1" noChangeArrowheads="1"/>
            </p:cNvPicPr>
            <p:nvPr/>
          </p:nvPicPr>
          <p:blipFill>
            <a:blip r:embed="rId5" cstate="print"/>
            <a:srcRect/>
            <a:stretch>
              <a:fillRect/>
            </a:stretch>
          </p:blipFill>
          <p:spPr bwMode="auto">
            <a:xfrm>
              <a:off x="2975452" y="5881421"/>
              <a:ext cx="59291" cy="202857"/>
            </a:xfrm>
            <a:prstGeom prst="rect">
              <a:avLst/>
            </a:prstGeom>
            <a:noFill/>
            <a:ln w="9525">
              <a:noFill/>
              <a:miter lim="800000"/>
              <a:headEnd/>
              <a:tailEnd/>
            </a:ln>
          </p:spPr>
        </p:pic>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3" cstate="print"/>
          <a:srcRect/>
          <a:stretch>
            <a:fillRect/>
          </a:stretch>
        </p:blipFill>
        <p:spPr bwMode="auto">
          <a:xfrm>
            <a:off x="361638" y="1234235"/>
            <a:ext cx="8471811" cy="4843947"/>
          </a:xfrm>
          <a:prstGeom prst="rect">
            <a:avLst/>
          </a:prstGeom>
          <a:noFill/>
          <a:ln w="9525">
            <a:solidFill>
              <a:schemeClr val="accent1"/>
            </a:solidFill>
            <a:miter lim="800000"/>
            <a:headEnd/>
            <a:tailEnd/>
          </a:ln>
        </p:spPr>
      </p:pic>
      <p:sp>
        <p:nvSpPr>
          <p:cNvPr id="7" name="Title 6"/>
          <p:cNvSpPr>
            <a:spLocks noGrp="1"/>
          </p:cNvSpPr>
          <p:nvPr>
            <p:ph type="title"/>
          </p:nvPr>
        </p:nvSpPr>
        <p:spPr/>
        <p:txBody>
          <a:bodyPr/>
          <a:lstStyle/>
          <a:p>
            <a:r>
              <a:rPr lang="en-US" dirty="0">
                <a:cs typeface="Arial" pitchFamily="34" charset="0"/>
              </a:rPr>
              <a:t>Transaction Detail &gt; General Information Tab</a:t>
            </a:r>
            <a:endParaRPr lang="en-US" dirty="0"/>
          </a:p>
        </p:txBody>
      </p:sp>
      <p:sp>
        <p:nvSpPr>
          <p:cNvPr id="5" name="Slide Number Placeholder 4"/>
          <p:cNvSpPr>
            <a:spLocks noGrp="1"/>
          </p:cNvSpPr>
          <p:nvPr>
            <p:ph type="sldNum" sz="quarter" idx="11"/>
          </p:nvPr>
        </p:nvSpPr>
        <p:spPr/>
        <p:txBody>
          <a:bodyPr/>
          <a:lstStyle/>
          <a:p>
            <a:fld id="{0D4DB459-9EC1-4E77-AFC4-9BB34B624613}" type="slidenum">
              <a:rPr lang="en-US" smtClean="0"/>
              <a:pPr/>
              <a:t>32</a:t>
            </a:fld>
            <a:endParaRPr lang="en-US" dirty="0"/>
          </a:p>
        </p:txBody>
      </p:sp>
      <p:sp>
        <p:nvSpPr>
          <p:cNvPr id="12" name="TextBox 11"/>
          <p:cNvSpPr txBox="1"/>
          <p:nvPr/>
        </p:nvSpPr>
        <p:spPr>
          <a:xfrm>
            <a:off x="1544825" y="2393201"/>
            <a:ext cx="2604052" cy="347472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pic>
        <p:nvPicPr>
          <p:cNvPr id="239617" name="Picture 1"/>
          <p:cNvPicPr>
            <a:picLocks noChangeAspect="1" noChangeArrowheads="1"/>
          </p:cNvPicPr>
          <p:nvPr/>
        </p:nvPicPr>
        <p:blipFill>
          <a:blip r:embed="rId4" cstate="print"/>
          <a:srcRect/>
          <a:stretch>
            <a:fillRect/>
          </a:stretch>
        </p:blipFill>
        <p:spPr bwMode="auto">
          <a:xfrm>
            <a:off x="4586288" y="2733674"/>
            <a:ext cx="2709861" cy="2857501"/>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spect="1" noChangeArrowheads="1"/>
          </p:cNvPicPr>
          <p:nvPr/>
        </p:nvPicPr>
        <p:blipFill>
          <a:blip r:embed="rId3" cstate="print"/>
          <a:srcRect/>
          <a:stretch>
            <a:fillRect/>
          </a:stretch>
        </p:blipFill>
        <p:spPr bwMode="auto">
          <a:xfrm>
            <a:off x="361638" y="1234235"/>
            <a:ext cx="8471811" cy="4843947"/>
          </a:xfrm>
          <a:prstGeom prst="rect">
            <a:avLst/>
          </a:prstGeom>
          <a:noFill/>
          <a:ln w="9525">
            <a:solidFill>
              <a:schemeClr val="accent1"/>
            </a:solidFill>
            <a:miter lim="800000"/>
            <a:headEnd/>
            <a:tailEnd/>
          </a:ln>
        </p:spPr>
      </p:pic>
      <p:sp>
        <p:nvSpPr>
          <p:cNvPr id="7" name="Title 6"/>
          <p:cNvSpPr>
            <a:spLocks noGrp="1"/>
          </p:cNvSpPr>
          <p:nvPr>
            <p:ph type="title"/>
          </p:nvPr>
        </p:nvSpPr>
        <p:spPr/>
        <p:txBody>
          <a:bodyPr/>
          <a:lstStyle/>
          <a:p>
            <a:r>
              <a:rPr lang="en-US" dirty="0">
                <a:cs typeface="Arial" pitchFamily="34" charset="0"/>
              </a:rPr>
              <a:t>Transaction Detail &gt; General Information Tab</a:t>
            </a:r>
            <a:endParaRPr lang="en-US" dirty="0"/>
          </a:p>
        </p:txBody>
      </p:sp>
      <p:sp>
        <p:nvSpPr>
          <p:cNvPr id="5" name="Slide Number Placeholder 4"/>
          <p:cNvSpPr>
            <a:spLocks noGrp="1"/>
          </p:cNvSpPr>
          <p:nvPr>
            <p:ph type="sldNum" sz="quarter" idx="11"/>
          </p:nvPr>
        </p:nvSpPr>
        <p:spPr/>
        <p:txBody>
          <a:bodyPr/>
          <a:lstStyle/>
          <a:p>
            <a:fld id="{0D4DB459-9EC1-4E77-AFC4-9BB34B624613}" type="slidenum">
              <a:rPr lang="en-US" smtClean="0"/>
              <a:pPr/>
              <a:t>33</a:t>
            </a:fld>
            <a:endParaRPr lang="en-US" dirty="0"/>
          </a:p>
        </p:txBody>
      </p:sp>
      <p:pic>
        <p:nvPicPr>
          <p:cNvPr id="6" name="Picture 1"/>
          <p:cNvPicPr>
            <a:picLocks noChangeAspect="1" noChangeArrowheads="1"/>
          </p:cNvPicPr>
          <p:nvPr/>
        </p:nvPicPr>
        <p:blipFill>
          <a:blip r:embed="rId4" cstate="print"/>
          <a:srcRect/>
          <a:stretch>
            <a:fillRect/>
          </a:stretch>
        </p:blipFill>
        <p:spPr bwMode="auto">
          <a:xfrm>
            <a:off x="4586288" y="2733674"/>
            <a:ext cx="2709861" cy="2857501"/>
          </a:xfrm>
          <a:prstGeom prst="rect">
            <a:avLst/>
          </a:prstGeom>
          <a:noFill/>
          <a:ln w="9525">
            <a:noFill/>
            <a:miter lim="800000"/>
            <a:headEnd/>
            <a:tailEnd/>
          </a:ln>
        </p:spPr>
      </p:pic>
      <p:sp>
        <p:nvSpPr>
          <p:cNvPr id="12" name="TextBox 11"/>
          <p:cNvSpPr txBox="1"/>
          <p:nvPr/>
        </p:nvSpPr>
        <p:spPr>
          <a:xfrm>
            <a:off x="4562196" y="2400537"/>
            <a:ext cx="2604052" cy="347472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Codes by Line Item Level</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34</a:t>
            </a:fld>
            <a:endParaRPr lang="en-US" dirty="0"/>
          </a:p>
        </p:txBody>
      </p:sp>
      <p:pic>
        <p:nvPicPr>
          <p:cNvPr id="235521" name="Picture 1"/>
          <p:cNvPicPr>
            <a:picLocks noChangeAspect="1" noChangeArrowheads="1"/>
          </p:cNvPicPr>
          <p:nvPr/>
        </p:nvPicPr>
        <p:blipFill>
          <a:blip r:embed="rId3" cstate="print"/>
          <a:srcRect/>
          <a:stretch>
            <a:fillRect/>
          </a:stretch>
        </p:blipFill>
        <p:spPr bwMode="auto">
          <a:xfrm>
            <a:off x="652463" y="1914524"/>
            <a:ext cx="8120062" cy="371374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92165" t="74191" r="2634" b="17775"/>
          <a:stretch>
            <a:fillRect/>
          </a:stretch>
        </p:blipFill>
        <p:spPr bwMode="auto">
          <a:xfrm>
            <a:off x="8183217" y="4797287"/>
            <a:ext cx="838200" cy="513735"/>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a:off x="7655641" y="4623766"/>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cs typeface="Arial" pitchFamily="34" charset="0"/>
              </a:rPr>
              <a:t>Transaction Details &gt; Addendum Details</a:t>
            </a:r>
            <a:endParaRPr lang="en-US" dirty="0"/>
          </a:p>
        </p:txBody>
      </p:sp>
      <p:sp>
        <p:nvSpPr>
          <p:cNvPr id="5" name="Slide Number Placeholder 4"/>
          <p:cNvSpPr>
            <a:spLocks noGrp="1"/>
          </p:cNvSpPr>
          <p:nvPr>
            <p:ph type="sldNum" sz="quarter" idx="11"/>
          </p:nvPr>
        </p:nvSpPr>
        <p:spPr/>
        <p:txBody>
          <a:bodyPr/>
          <a:lstStyle/>
          <a:p>
            <a:fld id="{0D4DB459-9EC1-4E77-AFC4-9BB34B624613}" type="slidenum">
              <a:rPr lang="en-US" smtClean="0"/>
              <a:pPr/>
              <a:t>35</a:t>
            </a:fld>
            <a:endParaRPr lang="en-US" dirty="0"/>
          </a:p>
        </p:txBody>
      </p:sp>
      <p:pic>
        <p:nvPicPr>
          <p:cNvPr id="20483" name="Picture 3"/>
          <p:cNvPicPr>
            <a:picLocks noChangeAspect="1" noChangeArrowheads="1"/>
          </p:cNvPicPr>
          <p:nvPr/>
        </p:nvPicPr>
        <p:blipFill>
          <a:blip r:embed="rId3" cstate="print"/>
          <a:srcRect r="480" b="21783"/>
          <a:stretch>
            <a:fillRect/>
          </a:stretch>
        </p:blipFill>
        <p:spPr bwMode="auto">
          <a:xfrm>
            <a:off x="969549" y="1318109"/>
            <a:ext cx="7250112" cy="4416770"/>
          </a:xfrm>
          <a:prstGeom prst="rect">
            <a:avLst/>
          </a:prstGeom>
          <a:noFill/>
          <a:ln w="9525">
            <a:solidFill>
              <a:srgbClr val="6B88A9"/>
            </a:solidFill>
            <a:miter lim="800000"/>
            <a:headEnd/>
            <a:tailEnd/>
          </a:ln>
        </p:spPr>
      </p:pic>
      <p:sp>
        <p:nvSpPr>
          <p:cNvPr id="10" name="TextBox 9"/>
          <p:cNvSpPr txBox="1"/>
          <p:nvPr/>
        </p:nvSpPr>
        <p:spPr>
          <a:xfrm>
            <a:off x="3289852" y="1977887"/>
            <a:ext cx="1002196" cy="215444"/>
          </a:xfrm>
          <a:prstGeom prst="rect">
            <a:avLst/>
          </a:prstGeom>
          <a:solidFill>
            <a:schemeClr val="bg1"/>
          </a:solidFill>
        </p:spPr>
        <p:txBody>
          <a:bodyPr wrap="square" rtlCol="0">
            <a:spAutoFit/>
          </a:bodyPr>
          <a:lstStyle/>
          <a:p>
            <a:r>
              <a:rPr lang="en-US" sz="800" dirty="0"/>
              <a:t>ABC Air</a:t>
            </a:r>
          </a:p>
        </p:txBody>
      </p:sp>
      <p:sp>
        <p:nvSpPr>
          <p:cNvPr id="11" name="TextBox 10"/>
          <p:cNvSpPr txBox="1"/>
          <p:nvPr/>
        </p:nvSpPr>
        <p:spPr>
          <a:xfrm>
            <a:off x="1848678" y="4303643"/>
            <a:ext cx="925996" cy="215444"/>
          </a:xfrm>
          <a:prstGeom prst="rect">
            <a:avLst/>
          </a:prstGeom>
          <a:solidFill>
            <a:schemeClr val="bg1">
              <a:lumMod val="85000"/>
            </a:schemeClr>
          </a:solidFill>
        </p:spPr>
        <p:txBody>
          <a:bodyPr wrap="square" rtlCol="0">
            <a:spAutoFit/>
          </a:bodyPr>
          <a:lstStyle/>
          <a:p>
            <a:r>
              <a:rPr lang="en-US" sz="800" dirty="0"/>
              <a:t>ABC Air</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List &gt; View Statement</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36</a:t>
            </a:fld>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578288" y="1952296"/>
            <a:ext cx="7861300" cy="3048000"/>
          </a:xfrm>
          <a:prstGeom prst="rect">
            <a:avLst/>
          </a:prstGeom>
          <a:noFill/>
          <a:ln w="9525">
            <a:solidFill>
              <a:srgbClr val="88ABD5"/>
            </a:solidFill>
            <a:miter lim="800000"/>
            <a:headEnd/>
            <a:tailEnd/>
          </a:ln>
        </p:spPr>
      </p:pic>
      <p:sp>
        <p:nvSpPr>
          <p:cNvPr id="8" name="Right Arrow 7"/>
          <p:cNvSpPr/>
          <p:nvPr/>
        </p:nvSpPr>
        <p:spPr>
          <a:xfrm>
            <a:off x="6704798" y="1779104"/>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3" cstate="print"/>
          <a:srcRect l="87039" t="998" r="797" b="94189"/>
          <a:stretch>
            <a:fillRect/>
          </a:stretch>
        </p:blipFill>
        <p:spPr bwMode="auto">
          <a:xfrm>
            <a:off x="7315200" y="1818861"/>
            <a:ext cx="1620078" cy="248478"/>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Create - Download</a:t>
            </a:r>
          </a:p>
        </p:txBody>
      </p:sp>
      <p:sp>
        <p:nvSpPr>
          <p:cNvPr id="5" name="Title 4"/>
          <p:cNvSpPr>
            <a:spLocks noGrp="1"/>
          </p:cNvSpPr>
          <p:nvPr>
            <p:ph type="title"/>
          </p:nvPr>
        </p:nvSpPr>
        <p:spPr/>
        <p:txBody>
          <a:bodyPr/>
          <a:lstStyle/>
          <a:p>
            <a:r>
              <a:rPr lang="en-US" sz="3200" dirty="0"/>
              <a:t>Reports Module</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1"/>
          <p:cNvPicPr>
            <a:picLocks noChangeAspect="1" noChangeArrowheads="1"/>
          </p:cNvPicPr>
          <p:nvPr/>
        </p:nvPicPr>
        <p:blipFill>
          <a:blip r:embed="rId3" cstate="print"/>
          <a:srcRect/>
          <a:stretch>
            <a:fillRect/>
          </a:stretch>
        </p:blipFill>
        <p:spPr bwMode="auto">
          <a:xfrm>
            <a:off x="2157413" y="1581150"/>
            <a:ext cx="4752975" cy="2019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Report Submenus</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38</a:t>
            </a:fld>
            <a:endParaRPr lang="en-US" dirty="0"/>
          </a:p>
        </p:txBody>
      </p:sp>
      <p:sp>
        <p:nvSpPr>
          <p:cNvPr id="7" name="TextBox 6"/>
          <p:cNvSpPr txBox="1"/>
          <p:nvPr/>
        </p:nvSpPr>
        <p:spPr>
          <a:xfrm>
            <a:off x="704850" y="3835676"/>
            <a:ext cx="7810500" cy="1754326"/>
          </a:xfrm>
          <a:prstGeom prst="rect">
            <a:avLst/>
          </a:prstGeom>
          <a:noFill/>
        </p:spPr>
        <p:txBody>
          <a:bodyPr wrap="square" rtlCol="0">
            <a:spAutoFit/>
          </a:bodyPr>
          <a:lstStyle/>
          <a:p>
            <a:pPr lvl="1"/>
            <a:r>
              <a:rPr lang="en-US" b="1" dirty="0">
                <a:solidFill>
                  <a:schemeClr val="accent6"/>
                </a:solidFill>
                <a:latin typeface="+mn-lt"/>
              </a:rPr>
              <a:t>Create</a:t>
            </a:r>
            <a:r>
              <a:rPr lang="en-US" dirty="0">
                <a:solidFill>
                  <a:schemeClr val="accent6"/>
                </a:solidFill>
                <a:latin typeface="+mn-lt"/>
              </a:rPr>
              <a:t> populates the </a:t>
            </a:r>
            <a:r>
              <a:rPr lang="en-US" b="1" dirty="0">
                <a:solidFill>
                  <a:schemeClr val="accent6"/>
                </a:solidFill>
                <a:latin typeface="+mn-lt"/>
              </a:rPr>
              <a:t>Report List</a:t>
            </a:r>
            <a:r>
              <a:rPr lang="en-US" dirty="0">
                <a:solidFill>
                  <a:schemeClr val="accent6"/>
                </a:solidFill>
                <a:latin typeface="+mn-lt"/>
              </a:rPr>
              <a:t> screen which is the starting point for creating or scheduling reports. </a:t>
            </a:r>
          </a:p>
          <a:p>
            <a:pPr lvl="1">
              <a:buFont typeface="Arial" pitchFamily="34" charset="0"/>
              <a:buChar char="•"/>
            </a:pPr>
            <a:endParaRPr lang="en-US" dirty="0">
              <a:solidFill>
                <a:schemeClr val="accent6"/>
              </a:solidFill>
              <a:latin typeface="+mn-lt"/>
            </a:endParaRPr>
          </a:p>
          <a:p>
            <a:pPr lvl="1"/>
            <a:r>
              <a:rPr lang="en-US" b="1" dirty="0">
                <a:solidFill>
                  <a:schemeClr val="accent6"/>
                </a:solidFill>
                <a:latin typeface="+mn-lt"/>
              </a:rPr>
              <a:t>Download </a:t>
            </a:r>
            <a:r>
              <a:rPr lang="en-US" dirty="0">
                <a:solidFill>
                  <a:schemeClr val="accent6"/>
                </a:solidFill>
                <a:latin typeface="+mn-lt"/>
              </a:rPr>
              <a:t>populates the </a:t>
            </a:r>
            <a:r>
              <a:rPr lang="en-US" b="1" dirty="0">
                <a:solidFill>
                  <a:schemeClr val="accent6"/>
                </a:solidFill>
                <a:latin typeface="+mn-lt"/>
              </a:rPr>
              <a:t>Downloads</a:t>
            </a:r>
            <a:r>
              <a:rPr lang="en-US" dirty="0">
                <a:solidFill>
                  <a:schemeClr val="accent6"/>
                </a:solidFill>
                <a:latin typeface="+mn-lt"/>
              </a:rPr>
              <a:t> screen which displays all processed and scheduled reports and is also the place where files can be downloaded or deleted.</a:t>
            </a:r>
          </a:p>
        </p:txBody>
      </p:sp>
      <p:sp>
        <p:nvSpPr>
          <p:cNvPr id="8" name="Rectangle 7"/>
          <p:cNvSpPr/>
          <p:nvPr/>
        </p:nvSpPr>
        <p:spPr>
          <a:xfrm>
            <a:off x="3419060" y="2256183"/>
            <a:ext cx="944218" cy="1272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3" cstate="print"/>
          <a:srcRect/>
          <a:stretch>
            <a:fillRect/>
          </a:stretch>
        </p:blipFill>
        <p:spPr bwMode="auto">
          <a:xfrm>
            <a:off x="614363" y="1804988"/>
            <a:ext cx="7915275" cy="324802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a:t>Reports</a:t>
            </a:r>
          </a:p>
        </p:txBody>
      </p:sp>
      <p:sp>
        <p:nvSpPr>
          <p:cNvPr id="5" name="Slide Number Placeholder 4"/>
          <p:cNvSpPr>
            <a:spLocks noGrp="1"/>
          </p:cNvSpPr>
          <p:nvPr>
            <p:ph type="sldNum" sz="quarter" idx="11"/>
          </p:nvPr>
        </p:nvSpPr>
        <p:spPr/>
        <p:txBody>
          <a:bodyPr/>
          <a:lstStyle/>
          <a:p>
            <a:fld id="{0D4DB459-9EC1-4E77-AFC4-9BB34B624613}" type="slidenum">
              <a:rPr lang="en-US" smtClean="0"/>
              <a:pPr/>
              <a:t>39</a:t>
            </a:fld>
            <a:endParaRPr lang="en-US" dirty="0"/>
          </a:p>
        </p:txBody>
      </p:sp>
      <p:sp>
        <p:nvSpPr>
          <p:cNvPr id="6" name="Right Arrow 5"/>
          <p:cNvSpPr/>
          <p:nvPr/>
        </p:nvSpPr>
        <p:spPr>
          <a:xfrm>
            <a:off x="125094" y="2345635"/>
            <a:ext cx="520949" cy="373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itchFamily="34" charset="0"/>
              </a:rPr>
              <a:t>…and then what happens?</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4</a:t>
            </a:fld>
            <a:endParaRPr lang="en-US"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 Report to Run Automatically</a:t>
            </a:r>
          </a:p>
        </p:txBody>
      </p:sp>
      <p:sp>
        <p:nvSpPr>
          <p:cNvPr id="3" name="Slide Number Placeholder 2"/>
          <p:cNvSpPr>
            <a:spLocks noGrp="1"/>
          </p:cNvSpPr>
          <p:nvPr>
            <p:ph type="sldNum" sz="quarter" idx="11"/>
          </p:nvPr>
        </p:nvSpPr>
        <p:spPr/>
        <p:txBody>
          <a:bodyPr/>
          <a:lstStyle/>
          <a:p>
            <a:pPr>
              <a:defRPr/>
            </a:pPr>
            <a:fld id="{A17A15ED-EF12-44C2-A953-E4E7395774BF}" type="slidenum">
              <a:rPr lang="en-US" smtClean="0"/>
              <a:pPr>
                <a:defRPr/>
              </a:pPr>
              <a:t>40</a:t>
            </a:fld>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1155700" y="1201484"/>
            <a:ext cx="6913788" cy="4996116"/>
          </a:xfrm>
          <a:prstGeom prst="rect">
            <a:avLst/>
          </a:prstGeom>
          <a:noFill/>
          <a:ln w="9525">
            <a:noFill/>
            <a:miter lim="800000"/>
            <a:headEnd/>
            <a:tailEnd/>
          </a:ln>
        </p:spPr>
      </p:pic>
      <p:sp>
        <p:nvSpPr>
          <p:cNvPr id="7" name="Right Arrow 6"/>
          <p:cNvSpPr/>
          <p:nvPr/>
        </p:nvSpPr>
        <p:spPr>
          <a:xfrm>
            <a:off x="609600" y="5715000"/>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638800" y="1752600"/>
            <a:ext cx="520949" cy="3735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Help for this Page – Help Index </a:t>
            </a:r>
          </a:p>
        </p:txBody>
      </p:sp>
      <p:sp>
        <p:nvSpPr>
          <p:cNvPr id="5" name="Title 4"/>
          <p:cNvSpPr>
            <a:spLocks noGrp="1"/>
          </p:cNvSpPr>
          <p:nvPr>
            <p:ph type="title"/>
          </p:nvPr>
        </p:nvSpPr>
        <p:spPr/>
        <p:txBody>
          <a:bodyPr/>
          <a:lstStyle/>
          <a:p>
            <a:r>
              <a:rPr lang="en-US" sz="3200" dirty="0"/>
              <a:t>Help Module</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Help for this Page – Transaction List Page</a:t>
            </a:r>
            <a:endParaRPr lang="en-US" dirty="0">
              <a:solidFill>
                <a:srgbClr val="FF0000"/>
              </a:solidFill>
            </a:endParaRPr>
          </a:p>
        </p:txBody>
      </p:sp>
      <p:sp>
        <p:nvSpPr>
          <p:cNvPr id="5" name="Slide Number Placeholder 4"/>
          <p:cNvSpPr>
            <a:spLocks noGrp="1"/>
          </p:cNvSpPr>
          <p:nvPr>
            <p:ph type="sldNum" sz="quarter" idx="11"/>
          </p:nvPr>
        </p:nvSpPr>
        <p:spPr/>
        <p:txBody>
          <a:bodyPr/>
          <a:lstStyle/>
          <a:p>
            <a:fld id="{0D4DB459-9EC1-4E77-AFC4-9BB34B624613}" type="slidenum">
              <a:rPr lang="en-US" smtClean="0"/>
              <a:pPr/>
              <a:t>42</a:t>
            </a:fld>
            <a:endParaRPr lang="en-US" dirty="0"/>
          </a:p>
        </p:txBody>
      </p:sp>
      <p:sp>
        <p:nvSpPr>
          <p:cNvPr id="8704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mbria" pitchFamily="18" charset="0"/>
                <a:cs typeface="Calibri" pitchFamily="34"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87046" name="Rectangle 6"/>
          <p:cNvSpPr>
            <a:spLocks noChangeArrowheads="1"/>
          </p:cNvSpPr>
          <p:nvPr/>
        </p:nvSpPr>
        <p:spPr bwMode="auto">
          <a:xfrm>
            <a:off x="0" y="43132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mbria" pitchFamily="18" charset="0"/>
                <a:cs typeface="Calibri" pitchFamily="34" charset="0"/>
              </a:rPr>
              <a:t> </a:t>
            </a:r>
            <a:endParaRPr kumimoji="0" lang="en-US" sz="1800" b="0" i="0" u="none" strike="noStrike" cap="none" normalizeH="0" baseline="0" dirty="0">
              <a:ln>
                <a:noFill/>
              </a:ln>
              <a:solidFill>
                <a:schemeClr val="tx1"/>
              </a:solidFill>
              <a:effectLst/>
              <a:latin typeface="Arial" pitchFamily="34" charset="0"/>
            </a:endParaRPr>
          </a:p>
        </p:txBody>
      </p:sp>
      <p:pic>
        <p:nvPicPr>
          <p:cNvPr id="26627" name="Picture 3"/>
          <p:cNvPicPr>
            <a:picLocks noChangeAspect="1" noChangeArrowheads="1"/>
          </p:cNvPicPr>
          <p:nvPr/>
        </p:nvPicPr>
        <p:blipFill>
          <a:blip r:embed="rId3" cstate="print"/>
          <a:srcRect/>
          <a:stretch>
            <a:fillRect/>
          </a:stretch>
        </p:blipFill>
        <p:spPr bwMode="auto">
          <a:xfrm>
            <a:off x="878784" y="1867315"/>
            <a:ext cx="7575550" cy="4312330"/>
          </a:xfrm>
          <a:prstGeom prst="rect">
            <a:avLst/>
          </a:prstGeom>
          <a:noFill/>
          <a:ln w="9525">
            <a:solidFill>
              <a:schemeClr val="accent2">
                <a:lumMod val="90000"/>
              </a:schemeClr>
            </a:solidFill>
            <a:miter lim="800000"/>
            <a:headEnd/>
            <a:tailEnd/>
          </a:ln>
        </p:spPr>
      </p:pic>
      <p:pic>
        <p:nvPicPr>
          <p:cNvPr id="290818" name="Picture 2"/>
          <p:cNvPicPr>
            <a:picLocks noChangeAspect="1" noChangeArrowheads="1"/>
          </p:cNvPicPr>
          <p:nvPr/>
        </p:nvPicPr>
        <p:blipFill>
          <a:blip r:embed="rId4" cstate="print"/>
          <a:srcRect/>
          <a:stretch>
            <a:fillRect/>
          </a:stretch>
        </p:blipFill>
        <p:spPr bwMode="auto">
          <a:xfrm>
            <a:off x="3562350" y="1362075"/>
            <a:ext cx="5238750" cy="150495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Help Index</a:t>
            </a:r>
            <a:endParaRPr lang="en-US" dirty="0">
              <a:solidFill>
                <a:srgbClr val="FF0000"/>
              </a:solidFill>
            </a:endParaRPr>
          </a:p>
        </p:txBody>
      </p:sp>
      <p:sp>
        <p:nvSpPr>
          <p:cNvPr id="5" name="Slide Number Placeholder 4"/>
          <p:cNvSpPr>
            <a:spLocks noGrp="1"/>
          </p:cNvSpPr>
          <p:nvPr>
            <p:ph type="sldNum" sz="quarter" idx="11"/>
          </p:nvPr>
        </p:nvSpPr>
        <p:spPr/>
        <p:txBody>
          <a:bodyPr/>
          <a:lstStyle/>
          <a:p>
            <a:fld id="{0D4DB459-9EC1-4E77-AFC4-9BB34B624613}" type="slidenum">
              <a:rPr lang="en-US" smtClean="0"/>
              <a:pPr/>
              <a:t>43</a:t>
            </a:fld>
            <a:endParaRPr lang="en-US" dirty="0"/>
          </a:p>
        </p:txBody>
      </p:sp>
      <p:sp>
        <p:nvSpPr>
          <p:cNvPr id="8704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mbria" pitchFamily="18" charset="0"/>
                <a:cs typeface="Calibri" pitchFamily="34"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87046" name="Rectangle 6"/>
          <p:cNvSpPr>
            <a:spLocks noChangeArrowheads="1"/>
          </p:cNvSpPr>
          <p:nvPr/>
        </p:nvSpPr>
        <p:spPr bwMode="auto">
          <a:xfrm>
            <a:off x="0" y="43132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mbria" pitchFamily="18" charset="0"/>
                <a:cs typeface="Calibri" pitchFamily="34" charset="0"/>
              </a:rPr>
              <a:t> </a:t>
            </a:r>
            <a:endParaRPr kumimoji="0" lang="en-US" sz="1800" b="0" i="0" u="none" strike="noStrike" cap="none" normalizeH="0" baseline="0" dirty="0">
              <a:ln>
                <a:noFill/>
              </a:ln>
              <a:solidFill>
                <a:schemeClr val="tx1"/>
              </a:solidFill>
              <a:effectLst/>
              <a:latin typeface="Arial" pitchFamily="34" charset="0"/>
            </a:endParaRPr>
          </a:p>
        </p:txBody>
      </p:sp>
      <p:pic>
        <p:nvPicPr>
          <p:cNvPr id="27651" name="Picture 3"/>
          <p:cNvPicPr>
            <a:picLocks noChangeAspect="1" noChangeArrowheads="1"/>
          </p:cNvPicPr>
          <p:nvPr/>
        </p:nvPicPr>
        <p:blipFill>
          <a:blip r:embed="rId3" cstate="print"/>
          <a:srcRect/>
          <a:stretch>
            <a:fillRect/>
          </a:stretch>
        </p:blipFill>
        <p:spPr bwMode="auto">
          <a:xfrm>
            <a:off x="514350" y="1274763"/>
            <a:ext cx="2544763" cy="4549775"/>
          </a:xfrm>
          <a:prstGeom prst="rect">
            <a:avLst/>
          </a:prstGeom>
          <a:noFill/>
          <a:ln w="9525">
            <a:solidFill>
              <a:schemeClr val="accent1"/>
            </a:solidFill>
            <a:miter lim="800000"/>
            <a:headEnd/>
            <a:tailEnd/>
          </a:ln>
        </p:spPr>
      </p:pic>
      <p:pic>
        <p:nvPicPr>
          <p:cNvPr id="291842" name="Picture 2"/>
          <p:cNvPicPr>
            <a:picLocks noChangeAspect="1" noChangeArrowheads="1"/>
          </p:cNvPicPr>
          <p:nvPr/>
        </p:nvPicPr>
        <p:blipFill>
          <a:blip r:embed="rId4" cstate="print"/>
          <a:srcRect/>
          <a:stretch>
            <a:fillRect/>
          </a:stretch>
        </p:blipFill>
        <p:spPr bwMode="auto">
          <a:xfrm>
            <a:off x="3390900" y="1257300"/>
            <a:ext cx="5410200" cy="140970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25" t="13807" r="55557" b="24033"/>
          <a:stretch>
            <a:fillRect/>
          </a:stretch>
        </p:blipFill>
        <p:spPr bwMode="auto">
          <a:xfrm>
            <a:off x="491987" y="1384025"/>
            <a:ext cx="7896639" cy="4420428"/>
          </a:xfrm>
          <a:prstGeom prst="rect">
            <a:avLst/>
          </a:prstGeom>
          <a:noFill/>
          <a:ln w="9525">
            <a:solidFill>
              <a:srgbClr val="88ABD5"/>
            </a:solidFill>
            <a:miter lim="800000"/>
            <a:headEnd/>
            <a:tailEnd/>
          </a:ln>
        </p:spPr>
      </p:pic>
      <p:sp>
        <p:nvSpPr>
          <p:cNvPr id="3" name="Title 2"/>
          <p:cNvSpPr>
            <a:spLocks noGrp="1"/>
          </p:cNvSpPr>
          <p:nvPr>
            <p:ph type="title"/>
          </p:nvPr>
        </p:nvSpPr>
        <p:spPr/>
        <p:txBody>
          <a:bodyPr/>
          <a:lstStyle/>
          <a:p>
            <a:r>
              <a:rPr lang="en-US" dirty="0"/>
              <a:t>Help Screen Contents Display</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24/7 Link to Online Help</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45</a:t>
            </a:fld>
            <a:endParaRPr lang="en-US" dirty="0"/>
          </a:p>
        </p:txBody>
      </p:sp>
      <p:sp>
        <p:nvSpPr>
          <p:cNvPr id="5" name="Rectangle 4"/>
          <p:cNvSpPr/>
          <p:nvPr/>
        </p:nvSpPr>
        <p:spPr>
          <a:xfrm>
            <a:off x="533400" y="3048000"/>
            <a:ext cx="8077200" cy="400110"/>
          </a:xfrm>
          <a:prstGeom prst="rect">
            <a:avLst/>
          </a:prstGeom>
        </p:spPr>
        <p:txBody>
          <a:bodyPr wrap="square">
            <a:spAutoFit/>
          </a:bodyPr>
          <a:lstStyle/>
          <a:p>
            <a:r>
              <a:rPr lang="en-US" sz="2000" b="1" u="sng" dirty="0">
                <a:solidFill>
                  <a:srgbClr val="0070C0"/>
                </a:solidFill>
                <a:latin typeface="Trebuchet MS" pitchFamily="34" charset="0"/>
              </a:rPr>
              <a:t>https://www.paymentnet.jpmorgan.com/help/PaymentNet4.html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362200"/>
            <a:ext cx="8610600" cy="3763963"/>
          </a:xfrm>
        </p:spPr>
        <p:txBody>
          <a:bodyPr/>
          <a:lstStyle/>
          <a:p>
            <a:pPr lvl="1" algn="ctr">
              <a:buNone/>
            </a:pPr>
            <a:r>
              <a:rPr lang="en-US" sz="2800" dirty="0"/>
              <a:t>THIS MARKS THE END OF THE CARDHOLDER TRAINING POWERPOINT DECK</a:t>
            </a:r>
            <a:r>
              <a:rPr lang="en-US" dirty="0"/>
              <a:t>.</a:t>
            </a:r>
          </a:p>
        </p:txBody>
      </p:sp>
      <p:sp>
        <p:nvSpPr>
          <p:cNvPr id="3" name="Title 2"/>
          <p:cNvSpPr>
            <a:spLocks noGrp="1"/>
          </p:cNvSpPr>
          <p:nvPr>
            <p:ph type="title"/>
          </p:nvPr>
        </p:nvSpPr>
        <p:spPr/>
        <p:txBody>
          <a:bodyPr/>
          <a:lstStyle/>
          <a:p>
            <a:r>
              <a:rPr lang="en-US" dirty="0"/>
              <a:t>Thank you Cardholders!</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46</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8F8F8"/>
                </a:solidFill>
                <a:cs typeface="Arial" pitchFamily="34" charset="0"/>
              </a:rPr>
              <a:t>What Needs to be </a:t>
            </a:r>
            <a:r>
              <a:rPr lang="en-US" dirty="0">
                <a:cs typeface="Arial" pitchFamily="34" charset="0"/>
              </a:rPr>
              <a:t>Understood?</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5</a:t>
            </a:fld>
            <a:endParaRPr lang="en-US" dirty="0"/>
          </a:p>
        </p:txBody>
      </p:sp>
      <p:graphicFrame>
        <p:nvGraphicFramePr>
          <p:cNvPr id="6" name="Diagram 5"/>
          <p:cNvGraphicFramePr/>
          <p:nvPr/>
        </p:nvGraphicFramePr>
        <p:xfrm>
          <a:off x="1636643" y="1981201"/>
          <a:ext cx="6019800" cy="254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What is New in PaymentNet?</a:t>
            </a:r>
          </a:p>
        </p:txBody>
      </p:sp>
      <p:sp>
        <p:nvSpPr>
          <p:cNvPr id="2" name="Slide Number Placeholder 1"/>
          <p:cNvSpPr>
            <a:spLocks noGrp="1"/>
          </p:cNvSpPr>
          <p:nvPr>
            <p:ph type="sldNum" sz="quarter" idx="11"/>
          </p:nvPr>
        </p:nvSpPr>
        <p:spPr/>
        <p:txBody>
          <a:bodyPr/>
          <a:lstStyle/>
          <a:p>
            <a:pPr>
              <a:defRPr/>
            </a:pPr>
            <a:fld id="{A17A15ED-EF12-44C2-A953-E4E7395774BF}"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for CARDHOLDERS</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7</a:t>
            </a:fld>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654615799"/>
              </p:ext>
            </p:extLst>
          </p:nvPr>
        </p:nvGraphicFramePr>
        <p:xfrm>
          <a:off x="309430" y="1306892"/>
          <a:ext cx="8477573" cy="3683563"/>
        </p:xfrm>
        <a:graphic>
          <a:graphicData uri="http://schemas.openxmlformats.org/drawingml/2006/table">
            <a:tbl>
              <a:tblPr firstRow="1" bandRow="1">
                <a:tableStyleId>{5C22544A-7EE6-4342-B048-85BDC9FD1C3A}</a:tableStyleId>
              </a:tblPr>
              <a:tblGrid>
                <a:gridCol w="2179948">
                  <a:extLst>
                    <a:ext uri="{9D8B030D-6E8A-4147-A177-3AD203B41FA5}">
                      <a16:colId xmlns:a16="http://schemas.microsoft.com/office/drawing/2014/main" val="20000"/>
                    </a:ext>
                  </a:extLst>
                </a:gridCol>
                <a:gridCol w="6297625">
                  <a:extLst>
                    <a:ext uri="{9D8B030D-6E8A-4147-A177-3AD203B41FA5}">
                      <a16:colId xmlns:a16="http://schemas.microsoft.com/office/drawing/2014/main" val="20001"/>
                    </a:ext>
                  </a:extLst>
                </a:gridCol>
              </a:tblGrid>
              <a:tr h="427852">
                <a:tc>
                  <a:txBody>
                    <a:bodyPr/>
                    <a:lstStyle/>
                    <a:p>
                      <a:r>
                        <a:rPr lang="en-US" sz="2000" dirty="0"/>
                        <a:t>Feature</a:t>
                      </a:r>
                    </a:p>
                  </a:txBody>
                  <a:tcPr/>
                </a:tc>
                <a:tc>
                  <a:txBody>
                    <a:bodyPr/>
                    <a:lstStyle/>
                    <a:p>
                      <a:r>
                        <a:rPr lang="en-US" sz="2000" dirty="0"/>
                        <a:t>Notes</a:t>
                      </a:r>
                    </a:p>
                  </a:txBody>
                  <a:tcPr/>
                </a:tc>
                <a:extLst>
                  <a:ext uri="{0D108BD9-81ED-4DB2-BD59-A6C34878D82A}">
                    <a16:rowId xmlns:a16="http://schemas.microsoft.com/office/drawing/2014/main" val="10000"/>
                  </a:ext>
                </a:extLst>
              </a:tr>
              <a:tr h="427852">
                <a:tc>
                  <a:txBody>
                    <a:bodyPr/>
                    <a:lstStyle/>
                    <a:p>
                      <a:r>
                        <a:rPr lang="en-US" b="0" dirty="0">
                          <a:solidFill>
                            <a:schemeClr val="accent6"/>
                          </a:solidFill>
                        </a:rPr>
                        <a:t>Register</a:t>
                      </a:r>
                      <a:r>
                        <a:rPr lang="en-US" b="0" baseline="0" dirty="0">
                          <a:solidFill>
                            <a:schemeClr val="accent6"/>
                          </a:solidFill>
                        </a:rPr>
                        <a:t> Computer</a:t>
                      </a:r>
                      <a:endParaRPr lang="en-US" b="0" dirty="0">
                        <a:solidFill>
                          <a:schemeClr val="accent6"/>
                        </a:solidFill>
                      </a:endParaRPr>
                    </a:p>
                  </a:txBody>
                  <a:tcPr/>
                </a:tc>
                <a:tc>
                  <a:txBody>
                    <a:bodyPr/>
                    <a:lstStyle/>
                    <a:p>
                      <a:r>
                        <a:rPr lang="en-US" b="0" dirty="0">
                          <a:solidFill>
                            <a:schemeClr val="accent6"/>
                          </a:solidFill>
                        </a:rPr>
                        <a:t>Each computer must</a:t>
                      </a:r>
                      <a:r>
                        <a:rPr lang="en-US" b="0" baseline="0" dirty="0">
                          <a:solidFill>
                            <a:schemeClr val="accent6"/>
                          </a:solidFill>
                        </a:rPr>
                        <a:t> be registered</a:t>
                      </a:r>
                      <a:endParaRPr lang="en-US" b="0" dirty="0">
                        <a:solidFill>
                          <a:schemeClr val="accent6"/>
                        </a:solidFill>
                      </a:endParaRPr>
                    </a:p>
                  </a:txBody>
                  <a:tcPr/>
                </a:tc>
                <a:extLst>
                  <a:ext uri="{0D108BD9-81ED-4DB2-BD59-A6C34878D82A}">
                    <a16:rowId xmlns:a16="http://schemas.microsoft.com/office/drawing/2014/main" val="10001"/>
                  </a:ext>
                </a:extLst>
              </a:tr>
              <a:tr h="700582">
                <a:tc>
                  <a:txBody>
                    <a:bodyPr/>
                    <a:lstStyle/>
                    <a:p>
                      <a:r>
                        <a:rPr lang="en-US" b="0" dirty="0">
                          <a:solidFill>
                            <a:schemeClr val="accent6"/>
                          </a:solidFill>
                        </a:rPr>
                        <a:t>Log Off</a:t>
                      </a:r>
                    </a:p>
                  </a:txBody>
                  <a:tcPr/>
                </a:tc>
                <a:tc>
                  <a:txBody>
                    <a:bodyPr/>
                    <a:lstStyle/>
                    <a:p>
                      <a:r>
                        <a:rPr lang="en-US" b="0" dirty="0">
                          <a:solidFill>
                            <a:schemeClr val="accent6"/>
                          </a:solidFill>
                        </a:rPr>
                        <a:t>System</a:t>
                      </a:r>
                      <a:r>
                        <a:rPr lang="en-US" b="0" baseline="0" dirty="0">
                          <a:solidFill>
                            <a:schemeClr val="accent6"/>
                          </a:solidFill>
                        </a:rPr>
                        <a:t> will log off after 15 minutes of non-activity and/or 8 hours of activity</a:t>
                      </a:r>
                      <a:endParaRPr lang="en-US" b="0" dirty="0">
                        <a:solidFill>
                          <a:schemeClr val="accent6"/>
                        </a:solidFill>
                      </a:endParaRPr>
                    </a:p>
                  </a:txBody>
                  <a:tcPr/>
                </a:tc>
                <a:extLst>
                  <a:ext uri="{0D108BD9-81ED-4DB2-BD59-A6C34878D82A}">
                    <a16:rowId xmlns:a16="http://schemas.microsoft.com/office/drawing/2014/main" val="10002"/>
                  </a:ext>
                </a:extLst>
              </a:tr>
              <a:tr h="427852">
                <a:tc>
                  <a:txBody>
                    <a:bodyPr/>
                    <a:lstStyle/>
                    <a:p>
                      <a:r>
                        <a:rPr lang="en-US" b="0" dirty="0">
                          <a:solidFill>
                            <a:schemeClr val="accent6"/>
                          </a:solidFill>
                        </a:rPr>
                        <a:t>Message Pane</a:t>
                      </a:r>
                    </a:p>
                  </a:txBody>
                  <a:tcPr/>
                </a:tc>
                <a:tc>
                  <a:txBody>
                    <a:bodyPr/>
                    <a:lstStyle/>
                    <a:p>
                      <a:r>
                        <a:rPr lang="en-US" b="0" dirty="0">
                          <a:solidFill>
                            <a:schemeClr val="accent6"/>
                          </a:solidFill>
                        </a:rPr>
                        <a:t>Items Awaiting Your Action</a:t>
                      </a:r>
                    </a:p>
                  </a:txBody>
                  <a:tcPr/>
                </a:tc>
                <a:extLst>
                  <a:ext uri="{0D108BD9-81ED-4DB2-BD59-A6C34878D82A}">
                    <a16:rowId xmlns:a16="http://schemas.microsoft.com/office/drawing/2014/main" val="10003"/>
                  </a:ext>
                </a:extLst>
              </a:tr>
              <a:tr h="417649">
                <a:tc>
                  <a:txBody>
                    <a:bodyPr/>
                    <a:lstStyle/>
                    <a:p>
                      <a:r>
                        <a:rPr lang="en-US" b="0" dirty="0">
                          <a:solidFill>
                            <a:schemeClr val="accent6"/>
                          </a:solidFill>
                        </a:rPr>
                        <a:t>Approval</a:t>
                      </a:r>
                      <a:r>
                        <a:rPr lang="en-US" b="0" baseline="0" dirty="0">
                          <a:solidFill>
                            <a:schemeClr val="accent6"/>
                          </a:solidFill>
                        </a:rPr>
                        <a:t> Routing</a:t>
                      </a:r>
                      <a:endParaRPr lang="en-US" b="0" dirty="0">
                        <a:solidFill>
                          <a:schemeClr val="accent6"/>
                        </a:solidFill>
                      </a:endParaRPr>
                    </a:p>
                  </a:txBody>
                  <a:tcPr/>
                </a:tc>
                <a:tc>
                  <a:txBody>
                    <a:bodyPr/>
                    <a:lstStyle/>
                    <a:p>
                      <a:r>
                        <a:rPr lang="en-US" b="0" dirty="0">
                          <a:solidFill>
                            <a:schemeClr val="accent6"/>
                          </a:solidFill>
                        </a:rPr>
                        <a:t>A list of current approvers is displayed</a:t>
                      </a:r>
                    </a:p>
                  </a:txBody>
                  <a:tcPr/>
                </a:tc>
                <a:extLst>
                  <a:ext uri="{0D108BD9-81ED-4DB2-BD59-A6C34878D82A}">
                    <a16:rowId xmlns:a16="http://schemas.microsoft.com/office/drawing/2014/main" val="10004"/>
                  </a:ext>
                </a:extLst>
              </a:tr>
              <a:tr h="543292">
                <a:tc>
                  <a:txBody>
                    <a:bodyPr/>
                    <a:lstStyle/>
                    <a:p>
                      <a:r>
                        <a:rPr lang="en-US" b="0" dirty="0">
                          <a:solidFill>
                            <a:schemeClr val="accent6"/>
                          </a:solidFill>
                        </a:rPr>
                        <a:t>Multi-select</a:t>
                      </a:r>
                    </a:p>
                  </a:txBody>
                  <a:tcPr/>
                </a:tc>
                <a:tc>
                  <a:txBody>
                    <a:bodyPr/>
                    <a:lstStyle/>
                    <a:p>
                      <a:r>
                        <a:rPr lang="en-US" b="0" dirty="0">
                          <a:solidFill>
                            <a:schemeClr val="accent6"/>
                          </a:solidFill>
                        </a:rPr>
                        <a:t>Checkboxes allow for selection of specific transactions</a:t>
                      </a:r>
                    </a:p>
                  </a:txBody>
                  <a:tcPr/>
                </a:tc>
                <a:extLst>
                  <a:ext uri="{0D108BD9-81ED-4DB2-BD59-A6C34878D82A}">
                    <a16:rowId xmlns:a16="http://schemas.microsoft.com/office/drawing/2014/main" val="10005"/>
                  </a:ext>
                </a:extLst>
              </a:tr>
              <a:tr h="738484">
                <a:tc>
                  <a:txBody>
                    <a:bodyPr/>
                    <a:lstStyle/>
                    <a:p>
                      <a:r>
                        <a:rPr lang="en-US" b="0" dirty="0">
                          <a:solidFill>
                            <a:schemeClr val="accent6"/>
                          </a:solidFill>
                        </a:rPr>
                        <a:t>Splitting</a:t>
                      </a:r>
                      <a:r>
                        <a:rPr lang="en-US" b="0" baseline="0" dirty="0">
                          <a:solidFill>
                            <a:schemeClr val="accent6"/>
                          </a:solidFill>
                        </a:rPr>
                        <a:t> Transactions</a:t>
                      </a:r>
                      <a:endParaRPr lang="en-US" b="0" dirty="0">
                        <a:solidFill>
                          <a:schemeClr val="accent6"/>
                        </a:solidFill>
                      </a:endParaRPr>
                    </a:p>
                  </a:txBody>
                  <a:tcPr/>
                </a:tc>
                <a:tc>
                  <a:txBody>
                    <a:bodyPr/>
                    <a:lstStyle/>
                    <a:p>
                      <a:r>
                        <a:rPr lang="en-US" b="0" dirty="0">
                          <a:solidFill>
                            <a:schemeClr val="accent6"/>
                          </a:solidFill>
                        </a:rPr>
                        <a:t>New Add and Delete functionality when</a:t>
                      </a:r>
                      <a:r>
                        <a:rPr lang="en-US" b="0" baseline="0" dirty="0">
                          <a:solidFill>
                            <a:schemeClr val="accent6"/>
                          </a:solidFill>
                        </a:rPr>
                        <a:t> editing splits</a:t>
                      </a:r>
                      <a:endParaRPr lang="en-US" b="0" dirty="0">
                        <a:solidFill>
                          <a:schemeClr val="accent6"/>
                        </a:solidFill>
                      </a:endParaRPr>
                    </a:p>
                  </a:txBody>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16834" y="1593574"/>
          <a:ext cx="8070575" cy="3876040"/>
        </p:xfrm>
        <a:graphic>
          <a:graphicData uri="http://schemas.openxmlformats.org/drawingml/2006/table">
            <a:tbl>
              <a:tblPr firstRow="1" bandRow="1">
                <a:tableStyleId>{5C22544A-7EE6-4342-B048-85BDC9FD1C3A}</a:tableStyleId>
              </a:tblPr>
              <a:tblGrid>
                <a:gridCol w="2075290">
                  <a:extLst>
                    <a:ext uri="{9D8B030D-6E8A-4147-A177-3AD203B41FA5}">
                      <a16:colId xmlns:a16="http://schemas.microsoft.com/office/drawing/2014/main" val="20000"/>
                    </a:ext>
                  </a:extLst>
                </a:gridCol>
                <a:gridCol w="5995285">
                  <a:extLst>
                    <a:ext uri="{9D8B030D-6E8A-4147-A177-3AD203B41FA5}">
                      <a16:colId xmlns:a16="http://schemas.microsoft.com/office/drawing/2014/main" val="20001"/>
                    </a:ext>
                  </a:extLst>
                </a:gridCol>
              </a:tblGrid>
              <a:tr h="370840">
                <a:tc>
                  <a:txBody>
                    <a:bodyPr/>
                    <a:lstStyle/>
                    <a:p>
                      <a:r>
                        <a:rPr lang="en-US" dirty="0"/>
                        <a:t>Feature</a:t>
                      </a:r>
                    </a:p>
                  </a:txBody>
                  <a:tcPr/>
                </a:tc>
                <a:tc>
                  <a:txBody>
                    <a:bodyPr/>
                    <a:lstStyle/>
                    <a:p>
                      <a:r>
                        <a:rPr lang="en-US" dirty="0"/>
                        <a:t>Notes</a:t>
                      </a:r>
                    </a:p>
                  </a:txBody>
                  <a:tcPr/>
                </a:tc>
                <a:extLst>
                  <a:ext uri="{0D108BD9-81ED-4DB2-BD59-A6C34878D82A}">
                    <a16:rowId xmlns:a16="http://schemas.microsoft.com/office/drawing/2014/main" val="10000"/>
                  </a:ext>
                </a:extLst>
              </a:tr>
              <a:tr h="370840">
                <a:tc>
                  <a:txBody>
                    <a:bodyPr/>
                    <a:lstStyle/>
                    <a:p>
                      <a:r>
                        <a:rPr lang="en-US" b="0" dirty="0">
                          <a:solidFill>
                            <a:schemeClr val="accent6"/>
                          </a:solidFill>
                        </a:rPr>
                        <a:t>Email</a:t>
                      </a:r>
                      <a:r>
                        <a:rPr lang="en-US" b="0" baseline="0" dirty="0">
                          <a:solidFill>
                            <a:schemeClr val="accent6"/>
                          </a:solidFill>
                        </a:rPr>
                        <a:t> Notifications</a:t>
                      </a:r>
                      <a:endParaRPr lang="en-US" b="0" dirty="0">
                        <a:solidFill>
                          <a:schemeClr val="accent6"/>
                        </a:solidFill>
                      </a:endParaRPr>
                    </a:p>
                  </a:txBody>
                  <a:tcPr/>
                </a:tc>
                <a:tc>
                  <a:txBody>
                    <a:bodyPr/>
                    <a:lstStyle/>
                    <a:p>
                      <a:r>
                        <a:rPr lang="en-US" b="0" dirty="0">
                          <a:solidFill>
                            <a:schemeClr val="accent6"/>
                          </a:solidFill>
                        </a:rPr>
                        <a:t>Selected</a:t>
                      </a:r>
                      <a:r>
                        <a:rPr lang="en-US" b="0" baseline="0" dirty="0">
                          <a:solidFill>
                            <a:schemeClr val="accent6"/>
                          </a:solidFill>
                        </a:rPr>
                        <a:t> Reports and Documents </a:t>
                      </a:r>
                      <a:endParaRPr lang="en-US" b="0" dirty="0">
                        <a:solidFill>
                          <a:schemeClr val="accent6"/>
                        </a:solidFill>
                      </a:endParaRPr>
                    </a:p>
                  </a:txBody>
                  <a:tcPr/>
                </a:tc>
                <a:extLst>
                  <a:ext uri="{0D108BD9-81ED-4DB2-BD59-A6C34878D82A}">
                    <a16:rowId xmlns:a16="http://schemas.microsoft.com/office/drawing/2014/main" val="10001"/>
                  </a:ext>
                </a:extLst>
              </a:tr>
              <a:tr h="370840">
                <a:tc>
                  <a:txBody>
                    <a:bodyPr/>
                    <a:lstStyle/>
                    <a:p>
                      <a:r>
                        <a:rPr lang="en-US" b="0" dirty="0">
                          <a:solidFill>
                            <a:schemeClr val="accent6"/>
                          </a:solidFill>
                        </a:rPr>
                        <a:t>Reports</a:t>
                      </a:r>
                    </a:p>
                  </a:txBody>
                  <a:tcPr/>
                </a:tc>
                <a:tc>
                  <a:txBody>
                    <a:bodyPr/>
                    <a:lstStyle/>
                    <a:p>
                      <a:r>
                        <a:rPr lang="en-US" b="0" dirty="0">
                          <a:solidFill>
                            <a:schemeClr val="accent6"/>
                          </a:solidFill>
                        </a:rPr>
                        <a:t>Reports can only</a:t>
                      </a:r>
                      <a:r>
                        <a:rPr lang="en-US" b="0" baseline="0" dirty="0">
                          <a:solidFill>
                            <a:schemeClr val="accent6"/>
                          </a:solidFill>
                        </a:rPr>
                        <a:t> be generated in PDF, Excel or CSV</a:t>
                      </a:r>
                      <a:endParaRPr lang="en-US" b="0" dirty="0">
                        <a:solidFill>
                          <a:schemeClr val="accent6"/>
                        </a:solidFill>
                      </a:endParaRPr>
                    </a:p>
                  </a:txBody>
                  <a:tcPr/>
                </a:tc>
                <a:extLst>
                  <a:ext uri="{0D108BD9-81ED-4DB2-BD59-A6C34878D82A}">
                    <a16:rowId xmlns:a16="http://schemas.microsoft.com/office/drawing/2014/main" val="10002"/>
                  </a:ext>
                </a:extLst>
              </a:tr>
              <a:tr h="370840">
                <a:tc>
                  <a:txBody>
                    <a:bodyPr/>
                    <a:lstStyle/>
                    <a:p>
                      <a:r>
                        <a:rPr lang="en-US" b="0" dirty="0">
                          <a:solidFill>
                            <a:schemeClr val="accent6"/>
                          </a:solidFill>
                        </a:rPr>
                        <a:t>Report</a:t>
                      </a:r>
                      <a:r>
                        <a:rPr lang="en-US" b="0" baseline="0" dirty="0">
                          <a:solidFill>
                            <a:schemeClr val="accent6"/>
                          </a:solidFill>
                        </a:rPr>
                        <a:t> Message</a:t>
                      </a:r>
                      <a:endParaRPr lang="en-US" b="0" dirty="0">
                        <a:solidFill>
                          <a:schemeClr val="accent6"/>
                        </a:solidFill>
                      </a:endParaRPr>
                    </a:p>
                  </a:txBody>
                  <a:tcPr/>
                </a:tc>
                <a:tc>
                  <a:txBody>
                    <a:bodyPr/>
                    <a:lstStyle/>
                    <a:p>
                      <a:r>
                        <a:rPr lang="en-US" b="0" dirty="0">
                          <a:solidFill>
                            <a:schemeClr val="accent6"/>
                          </a:solidFill>
                        </a:rPr>
                        <a:t>If “No Data</a:t>
                      </a:r>
                      <a:r>
                        <a:rPr lang="en-US" b="0" baseline="0" dirty="0">
                          <a:solidFill>
                            <a:schemeClr val="accent6"/>
                          </a:solidFill>
                        </a:rPr>
                        <a:t> Found” an email notification will be sent</a:t>
                      </a:r>
                      <a:endParaRPr lang="en-US" b="0" dirty="0">
                        <a:solidFill>
                          <a:schemeClr val="accent6"/>
                        </a:solidFill>
                      </a:endParaRPr>
                    </a:p>
                  </a:txBody>
                  <a:tcPr/>
                </a:tc>
                <a:extLst>
                  <a:ext uri="{0D108BD9-81ED-4DB2-BD59-A6C34878D82A}">
                    <a16:rowId xmlns:a16="http://schemas.microsoft.com/office/drawing/2014/main" val="10003"/>
                  </a:ext>
                </a:extLst>
              </a:tr>
              <a:tr h="370840">
                <a:tc>
                  <a:txBody>
                    <a:bodyPr/>
                    <a:lstStyle/>
                    <a:p>
                      <a:r>
                        <a:rPr lang="en-US" b="0" dirty="0">
                          <a:solidFill>
                            <a:schemeClr val="accent6"/>
                          </a:solidFill>
                        </a:rPr>
                        <a:t>Report Status</a:t>
                      </a:r>
                    </a:p>
                  </a:txBody>
                  <a:tcPr/>
                </a:tc>
                <a:tc>
                  <a:txBody>
                    <a:bodyPr/>
                    <a:lstStyle/>
                    <a:p>
                      <a:r>
                        <a:rPr lang="en-US" b="0" dirty="0">
                          <a:solidFill>
                            <a:schemeClr val="accent6"/>
                          </a:solidFill>
                        </a:rPr>
                        <a:t>‘Submitted’ or ‘Processing’</a:t>
                      </a:r>
                      <a:r>
                        <a:rPr lang="en-US" b="0" baseline="0" dirty="0">
                          <a:solidFill>
                            <a:schemeClr val="accent6"/>
                          </a:solidFill>
                        </a:rPr>
                        <a:t> or </a:t>
                      </a:r>
                      <a:r>
                        <a:rPr lang="en-US" b="0" dirty="0">
                          <a:solidFill>
                            <a:schemeClr val="accent6"/>
                          </a:solidFill>
                        </a:rPr>
                        <a:t>‘Successful’ or ‘No Data</a:t>
                      </a:r>
                      <a:r>
                        <a:rPr lang="en-US" b="0" baseline="0" dirty="0">
                          <a:solidFill>
                            <a:schemeClr val="accent6"/>
                          </a:solidFill>
                        </a:rPr>
                        <a:t> Found’ </a:t>
                      </a:r>
                      <a:r>
                        <a:rPr lang="en-US" b="0" dirty="0">
                          <a:solidFill>
                            <a:schemeClr val="accent6"/>
                          </a:solidFill>
                        </a:rPr>
                        <a:t>statuses are</a:t>
                      </a:r>
                      <a:r>
                        <a:rPr lang="en-US" b="0" baseline="0" dirty="0">
                          <a:solidFill>
                            <a:schemeClr val="accent6"/>
                          </a:solidFill>
                        </a:rPr>
                        <a:t> displayed on Available Downloads screen</a:t>
                      </a:r>
                      <a:endParaRPr lang="en-US" b="0" dirty="0">
                        <a:solidFill>
                          <a:schemeClr val="accent6"/>
                        </a:solidFill>
                      </a:endParaRPr>
                    </a:p>
                  </a:txBody>
                  <a:tcPr/>
                </a:tc>
                <a:extLst>
                  <a:ext uri="{0D108BD9-81ED-4DB2-BD59-A6C34878D82A}">
                    <a16:rowId xmlns:a16="http://schemas.microsoft.com/office/drawing/2014/main" val="10004"/>
                  </a:ext>
                </a:extLst>
              </a:tr>
              <a:tr h="370840">
                <a:tc>
                  <a:txBody>
                    <a:bodyPr/>
                    <a:lstStyle/>
                    <a:p>
                      <a:r>
                        <a:rPr lang="en-US" b="0" dirty="0">
                          <a:solidFill>
                            <a:schemeClr val="accent6"/>
                          </a:solidFill>
                        </a:rPr>
                        <a:t>Quick</a:t>
                      </a:r>
                      <a:r>
                        <a:rPr lang="en-US" b="0" baseline="0" dirty="0">
                          <a:solidFill>
                            <a:schemeClr val="accent6"/>
                          </a:solidFill>
                        </a:rPr>
                        <a:t> Query</a:t>
                      </a:r>
                      <a:endParaRPr lang="en-US" b="0" dirty="0">
                        <a:solidFill>
                          <a:schemeClr val="accent6"/>
                        </a:solidFill>
                      </a:endParaRPr>
                    </a:p>
                  </a:txBody>
                  <a:tcPr/>
                </a:tc>
                <a:tc>
                  <a:txBody>
                    <a:bodyPr/>
                    <a:lstStyle/>
                    <a:p>
                      <a:r>
                        <a:rPr lang="en-US" b="0" dirty="0">
                          <a:solidFill>
                            <a:schemeClr val="accent6"/>
                          </a:solidFill>
                        </a:rPr>
                        <a:t>Uses </a:t>
                      </a:r>
                      <a:r>
                        <a:rPr lang="en-US" b="0" baseline="0" dirty="0">
                          <a:solidFill>
                            <a:schemeClr val="accent6"/>
                          </a:solidFill>
                        </a:rPr>
                        <a:t>one criteria within 30 days</a:t>
                      </a:r>
                      <a:endParaRPr lang="en-US" b="0" dirty="0">
                        <a:solidFill>
                          <a:schemeClr val="accent6"/>
                        </a:solidFill>
                      </a:endParaRPr>
                    </a:p>
                  </a:txBody>
                  <a:tcPr/>
                </a:tc>
                <a:extLst>
                  <a:ext uri="{0D108BD9-81ED-4DB2-BD59-A6C34878D82A}">
                    <a16:rowId xmlns:a16="http://schemas.microsoft.com/office/drawing/2014/main" val="10005"/>
                  </a:ext>
                </a:extLst>
              </a:tr>
              <a:tr h="370840">
                <a:tc>
                  <a:txBody>
                    <a:bodyPr/>
                    <a:lstStyle/>
                    <a:p>
                      <a:r>
                        <a:rPr lang="en-US" b="0" dirty="0">
                          <a:solidFill>
                            <a:schemeClr val="accent6"/>
                          </a:solidFill>
                        </a:rPr>
                        <a:t>Advanced</a:t>
                      </a:r>
                      <a:r>
                        <a:rPr lang="en-US" b="0" baseline="0" dirty="0">
                          <a:solidFill>
                            <a:schemeClr val="accent6"/>
                          </a:solidFill>
                        </a:rPr>
                        <a:t> Query Link</a:t>
                      </a:r>
                      <a:endParaRPr lang="en-US" b="0" dirty="0">
                        <a:solidFill>
                          <a:schemeClr val="accent6"/>
                        </a:solidFill>
                      </a:endParaRPr>
                    </a:p>
                  </a:txBody>
                  <a:tcPr/>
                </a:tc>
                <a:tc>
                  <a:txBody>
                    <a:bodyPr/>
                    <a:lstStyle/>
                    <a:p>
                      <a:r>
                        <a:rPr lang="en-US" b="0" dirty="0">
                          <a:solidFill>
                            <a:schemeClr val="accent6"/>
                          </a:solidFill>
                        </a:rPr>
                        <a:t>Uses multiple criteria that can be named and saved </a:t>
                      </a:r>
                      <a:r>
                        <a:rPr lang="en-US" b="0" baseline="0" dirty="0">
                          <a:solidFill>
                            <a:schemeClr val="accent6"/>
                          </a:solidFill>
                        </a:rPr>
                        <a:t> </a:t>
                      </a:r>
                      <a:endParaRPr lang="en-US" b="0" dirty="0">
                        <a:solidFill>
                          <a:schemeClr val="accent6"/>
                        </a:solidFill>
                      </a:endParaRPr>
                    </a:p>
                  </a:txBody>
                  <a:tcPr/>
                </a:tc>
                <a:extLst>
                  <a:ext uri="{0D108BD9-81ED-4DB2-BD59-A6C34878D82A}">
                    <a16:rowId xmlns:a16="http://schemas.microsoft.com/office/drawing/2014/main" val="10006"/>
                  </a:ext>
                </a:extLst>
              </a:tr>
              <a:tr h="370840">
                <a:tc>
                  <a:txBody>
                    <a:bodyPr/>
                    <a:lstStyle/>
                    <a:p>
                      <a:r>
                        <a:rPr lang="en-US" b="0" dirty="0">
                          <a:solidFill>
                            <a:schemeClr val="accent6"/>
                          </a:solidFill>
                        </a:rPr>
                        <a:t>Help for</a:t>
                      </a:r>
                      <a:r>
                        <a:rPr lang="en-US" b="0" baseline="0" dirty="0">
                          <a:solidFill>
                            <a:schemeClr val="accent6"/>
                          </a:solidFill>
                        </a:rPr>
                        <a:t> This Page</a:t>
                      </a:r>
                      <a:endParaRPr lang="en-US" b="0" dirty="0">
                        <a:solidFill>
                          <a:schemeClr val="accent6"/>
                        </a:solidFill>
                      </a:endParaRPr>
                    </a:p>
                  </a:txBody>
                  <a:tcPr/>
                </a:tc>
                <a:tc>
                  <a:txBody>
                    <a:bodyPr/>
                    <a:lstStyle/>
                    <a:p>
                      <a:r>
                        <a:rPr lang="en-US" b="0" dirty="0">
                          <a:solidFill>
                            <a:schemeClr val="accent6"/>
                          </a:solidFill>
                        </a:rPr>
                        <a:t>Information option for each screen</a:t>
                      </a:r>
                    </a:p>
                  </a:txBody>
                  <a:tcPr/>
                </a:tc>
                <a:extLst>
                  <a:ext uri="{0D108BD9-81ED-4DB2-BD59-A6C34878D82A}">
                    <a16:rowId xmlns:a16="http://schemas.microsoft.com/office/drawing/2014/main" val="10007"/>
                  </a:ext>
                </a:extLst>
              </a:tr>
              <a:tr h="370840">
                <a:tc>
                  <a:txBody>
                    <a:bodyPr/>
                    <a:lstStyle/>
                    <a:p>
                      <a:r>
                        <a:rPr lang="en-US" b="0" dirty="0">
                          <a:solidFill>
                            <a:schemeClr val="accent6"/>
                          </a:solidFill>
                        </a:rPr>
                        <a:t>Help Index</a:t>
                      </a:r>
                    </a:p>
                  </a:txBody>
                  <a:tcPr/>
                </a:tc>
                <a:tc>
                  <a:txBody>
                    <a:bodyPr/>
                    <a:lstStyle/>
                    <a:p>
                      <a:r>
                        <a:rPr lang="en-US" b="0" dirty="0">
                          <a:solidFill>
                            <a:schemeClr val="accent6"/>
                          </a:solidFill>
                        </a:rPr>
                        <a:t>Online</a:t>
                      </a:r>
                      <a:r>
                        <a:rPr lang="en-US" b="0" baseline="0" dirty="0">
                          <a:solidFill>
                            <a:schemeClr val="accent6"/>
                          </a:solidFill>
                        </a:rPr>
                        <a:t> and offline availability</a:t>
                      </a:r>
                      <a:endParaRPr lang="en-US" b="0" dirty="0">
                        <a:solidFill>
                          <a:schemeClr val="accent6"/>
                        </a:solidFill>
                      </a:endParaRPr>
                    </a:p>
                  </a:txBody>
                  <a:tcPr/>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p:txBody>
          <a:bodyPr/>
          <a:lstStyle/>
          <a:p>
            <a:r>
              <a:rPr lang="en-US" dirty="0"/>
              <a:t>NEW for CARDHOLDERS</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What has Changed in PaymentNet?</a:t>
            </a:r>
          </a:p>
        </p:txBody>
      </p:sp>
      <p:sp>
        <p:nvSpPr>
          <p:cNvPr id="4" name="Slide Number Placeholder 3"/>
          <p:cNvSpPr>
            <a:spLocks noGrp="1"/>
          </p:cNvSpPr>
          <p:nvPr>
            <p:ph type="sldNum" sz="quarter" idx="11"/>
          </p:nvPr>
        </p:nvSpPr>
        <p:spPr/>
        <p:txBody>
          <a:bodyPr/>
          <a:lstStyle/>
          <a:p>
            <a:pPr>
              <a:defRPr/>
            </a:pPr>
            <a:fld id="{A17A15ED-EF12-44C2-A953-E4E7395774BF}" type="slidenum">
              <a:rPr lang="en-US" smtClean="0"/>
              <a:pPr>
                <a:defRPr/>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JPM_TEXT_SIZE" val="9"/>
</p:tagLst>
</file>

<file path=ppt/theme/theme1.xml><?xml version="1.0" encoding="utf-8"?>
<a:theme xmlns:a="http://schemas.openxmlformats.org/drawingml/2006/main" name="Theme Deep Dive1">
  <a:themeElements>
    <a:clrScheme name="JPMC Blue">
      <a:dk1>
        <a:srgbClr val="54301A"/>
      </a:dk1>
      <a:lt1>
        <a:srgbClr val="FFFFFF"/>
      </a:lt1>
      <a:dk2>
        <a:srgbClr val="2D5380"/>
      </a:dk2>
      <a:lt2>
        <a:srgbClr val="FFFFFF"/>
      </a:lt2>
      <a:accent1>
        <a:srgbClr val="88ABD5"/>
      </a:accent1>
      <a:accent2>
        <a:srgbClr val="CFDDEE"/>
      </a:accent2>
      <a:accent3>
        <a:srgbClr val="2D5380"/>
      </a:accent3>
      <a:accent4>
        <a:srgbClr val="4173AD"/>
      </a:accent4>
      <a:accent5>
        <a:srgbClr val="E7EEF6"/>
      </a:accent5>
      <a:accent6>
        <a:srgbClr val="0D172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4E7A7CBA1C9458181260F0E3A6E8B" ma:contentTypeVersion="15" ma:contentTypeDescription="Create a new document." ma:contentTypeScope="" ma:versionID="4a60c293bcb9f9d620a6fe88e70a7fad">
  <xsd:schema xmlns:xsd="http://www.w3.org/2001/XMLSchema" xmlns:xs="http://www.w3.org/2001/XMLSchema" xmlns:p="http://schemas.microsoft.com/office/2006/metadata/properties" xmlns:ns2="ada68458-e84c-46fc-9397-049b6a5334e6" targetNamespace="http://schemas.microsoft.com/office/2006/metadata/properties" ma:root="true" ma:fieldsID="45083f08c36b878fa1fa2f524536b310" ns2:_="">
    <xsd:import namespace="ada68458-e84c-46fc-9397-049b6a5334e6"/>
    <xsd:element name="properties">
      <xsd:complexType>
        <xsd:sequence>
          <xsd:element name="documentManagement">
            <xsd:complexType>
              <xsd:all>
                <xsd:element ref="ns2:Description0" minOccurs="0"/>
                <xsd:element ref="ns2:Training_x0020_Type" minOccurs="0"/>
                <xsd:element ref="ns2:Deliverable" minOccurs="0"/>
                <xsd:element ref="ns2:Content_x0020_owner" minOccurs="0"/>
                <xsd:element ref="ns2:Content_x0020_SME" minOccurs="0"/>
                <xsd:element ref="ns2:Legal_x0020_Approval_x0020_Required_x003f_" minOccurs="0"/>
                <xsd:element ref="ns2:Legal_x0020_Approval_x0020_rcvd_x003f_" minOccurs="0"/>
                <xsd:element ref="ns2:Legal_x0020_Approver_x0028_s_x0029_" minOccurs="0"/>
                <xsd:element ref="ns2:Legal_x0020_approval_x0020_date" minOccurs="0"/>
                <xsd:element ref="ns2:Notes0" minOccurs="0"/>
                <xsd:element ref="ns2:Archive_x003f_" minOccurs="0"/>
                <xsd:element ref="ns2:PaymentNet_x0020_Release" minOccurs="0"/>
                <xsd:element ref="ns2:Sent_x0020_to_x0020_client_x003f_" minOccurs="0"/>
                <xsd:element ref="ns2:Distribu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68458-e84c-46fc-9397-049b6a5334e6"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Training_x0020_Type" ma:index="3" nillable="true" ma:displayName="Training Type" ma:description="Select the training session to which this material applies." ma:format="Dropdown" ma:internalName="Training_x0020_Type">
      <xsd:simpleType>
        <xsd:restriction base="dms:Choice">
          <xsd:enumeration value="*PROCARD CLIENT - Admin &amp; Config"/>
          <xsd:enumeration value="*PROCARD CLIENT - Cardholder Tasks"/>
          <xsd:enumeration value="CLIENT - Admin &amp; Config"/>
          <xsd:enumeration value="CLIENT - Cardholder Tasks"/>
          <xsd:enumeration value="CLIENT - DEMO"/>
          <xsd:enumeration value="CLIENT DD2 - Cardholder Readiness"/>
          <xsd:enumeration value="CLIENT DD3 - Hierarchy Fundamentals"/>
          <xsd:enumeration value="CLIENT DD4 - Creating Accounts"/>
          <xsd:enumeration value="CLIENT DD5 - Chart of Accounts"/>
          <xsd:enumeration value="CLIENT DD7 - Roles"/>
          <xsd:enumeration value="CLIENT DD8 - ARM"/>
          <xsd:enumeration value="CLIENT DD10 - Transaction Defaults"/>
          <xsd:enumeration value="CLIENT DD11 - Creating Flex Mappers"/>
          <xsd:enumeration value="CLIENT DD12 - Reporting Options"/>
          <xsd:enumeration value="CLIENT DD13 - Imports"/>
          <xsd:enumeration value="CLIENT DD14 - Compliance Monitoring"/>
          <xsd:enumeration value="CLIENT - P3-P4 Upgrade"/>
          <xsd:enumeration value="INT - New Hire Orientation"/>
          <xsd:enumeration value="INT - Product"/>
          <xsd:enumeration value="INT - Research"/>
          <xsd:enumeration value="INT - Engage"/>
          <xsd:enumeration value="INT - Execute"/>
          <xsd:enumeration value="INT - Gaps &amp; Diff"/>
          <xsd:enumeration value="Other"/>
        </xsd:restriction>
      </xsd:simpleType>
    </xsd:element>
    <xsd:element name="Deliverable" ma:index="4" nillable="true" ma:displayName="Deliverable" ma:format="Dropdown" ma:internalName="Deliverable">
      <xsd:simpleType>
        <xsd:union memberTypes="dms:Text">
          <xsd:simpleType>
            <xsd:restriction base="dms:Choice">
              <xsd:enumeration value="Backup Slide Deck"/>
              <xsd:enumeration value="HLDD"/>
              <xsd:enumeration value="Instructor Guide"/>
              <xsd:enumeration value="Job Aid / QRC"/>
              <xsd:enumeration value="LLDD"/>
              <xsd:enumeration value="Participant Guide"/>
              <xsd:enumeration value="Presentation/Slide deck"/>
            </xsd:restriction>
          </xsd:simpleType>
        </xsd:union>
      </xsd:simpleType>
    </xsd:element>
    <xsd:element name="Content_x0020_owner" ma:index="5" nillable="true" ma:displayName="Content Manager" ma:description="Training team content owner." ma:internalName="Content_x0020_owner">
      <xsd:complexType>
        <xsd:complexContent>
          <xsd:extension base="dms:MultiChoiceFillIn">
            <xsd:sequence>
              <xsd:element name="Value" maxOccurs="unbounded" minOccurs="0" nillable="true">
                <xsd:simpleType>
                  <xsd:union memberTypes="dms:Text">
                    <xsd:simpleType>
                      <xsd:restriction base="dms:Choice">
                        <xsd:enumeration value="Azora D'Onofrio"/>
                        <xsd:enumeration value="Jason Frey"/>
                        <xsd:enumeration value="Joe Rojas"/>
                        <xsd:enumeration value="Katherine Epli"/>
                        <xsd:enumeration value="Karyn Zitko"/>
                        <xsd:enumeration value="Katherine Epli"/>
                        <xsd:enumeration value="Renee Elms"/>
                        <xsd:enumeration value="Terrence Jamison"/>
                        <xsd:enumeration value="TBD"/>
                      </xsd:restriction>
                    </xsd:simpleType>
                  </xsd:union>
                </xsd:simpleType>
              </xsd:element>
            </xsd:sequence>
          </xsd:extension>
        </xsd:complexContent>
      </xsd:complexType>
    </xsd:element>
    <xsd:element name="Content_x0020_SME" ma:index="6" nillable="true" ma:displayName="Content SME" ma:description="Person(s) who contributed significant content to this material." ma:list="UserInfo" ma:SharePointGroup="0" ma:internalName="Content_x0020_S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l_x0020_Approval_x0020_Required_x003f_" ma:index="7" nillable="true" ma:displayName="Legal rqd?" ma:default="0" ma:description="Check the box if Legal &amp; Compliance review is required (client training)." ma:internalName="Legal_x0020_Approval_x0020_Required_x003f_">
      <xsd:simpleType>
        <xsd:restriction base="dms:Boolean"/>
      </xsd:simpleType>
    </xsd:element>
    <xsd:element name="Legal_x0020_Approval_x0020_rcvd_x003f_" ma:index="8" nillable="true" ma:displayName="Legal rcvd?" ma:default="0" ma:internalName="Legal_x0020_Approval_x0020_rcvd_x003f_">
      <xsd:simpleType>
        <xsd:restriction base="dms:Boolean"/>
      </xsd:simpleType>
    </xsd:element>
    <xsd:element name="Legal_x0020_Approver_x0028_s_x0029_" ma:index="9" nillable="true" ma:displayName="Legal Approver(s)" ma:list="UserInfo" ma:SharePointGroup="0" ma:internalName="Legal_x0020_Approver_x0028_s_x0029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l_x0020_approval_x0020_date" ma:index="10" nillable="true" ma:displayName="Legal approval date" ma:description="IF this is a client training deliverable which has been approved by Legal &amp; Compliance, provide date and attach approval email." ma:format="DateOnly" ma:internalName="Legal_x0020_approval_x0020_date">
      <xsd:simpleType>
        <xsd:restriction base="dms:DateTime"/>
      </xsd:simpleType>
    </xsd:element>
    <xsd:element name="Notes0" ma:index="17" nillable="true" ma:displayName="Notes" ma:internalName="Notes0">
      <xsd:simpleType>
        <xsd:restriction base="dms:Note">
          <xsd:maxLength value="255"/>
        </xsd:restriction>
      </xsd:simpleType>
    </xsd:element>
    <xsd:element name="Archive_x003f_" ma:index="18" nillable="true" ma:displayName="Archive?" ma:default="0" ma:description="Check the box if this document should be archived (and removed from Active view)." ma:internalName="Archive_x003f_">
      <xsd:simpleType>
        <xsd:restriction base="dms:Boolean"/>
      </xsd:simpleType>
    </xsd:element>
    <xsd:element name="PaymentNet_x0020_Release" ma:index="19" nillable="true" ma:displayName="PaymentNet Release" ma:format="Dropdown" ma:internalName="PaymentNet_x0020_Release">
      <xsd:simpleType>
        <xsd:restriction base="dms:Choice">
          <xsd:enumeration value="R7"/>
          <xsd:enumeration value="R8"/>
          <xsd:enumeration value="R9"/>
          <xsd:enumeration value="R10"/>
          <xsd:enumeration value="R11"/>
        </xsd:restriction>
      </xsd:simpleType>
    </xsd:element>
    <xsd:element name="Sent_x0020_to_x0020_client_x003f_" ma:index="20" nillable="true" ma:displayName="Sent to client?" ma:default="0" ma:description="Check this box if this document gets sent to the client." ma:internalName="Sent_x0020_to_x0020_client_x003f_">
      <xsd:simpleType>
        <xsd:restriction base="dms:Boolean"/>
      </xsd:simpleType>
    </xsd:element>
    <xsd:element name="Distribution" ma:index="21" nillable="true" ma:displayName="Distribution" ma:description="If this document is to be distriuted to the client, state how/when it is sent." ma:format="Dropdown" ma:internalName="Distribution">
      <xsd:simpleType>
        <xsd:union memberTypes="dms:Text">
          <xsd:simpleType>
            <xsd:restriction base="dms:Choice">
              <xsd:enumeration value="TS - After session"/>
              <xsd:enumeration value="TT - Meeting invitatio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ada68458-e84c-46fc-9397-049b6a5334e6" xsi:nil="true"/>
    <Legal_x0020_Approval_x0020_Required_x003f_ xmlns="ada68458-e84c-46fc-9397-049b6a5334e6" xsi:nil="true"/>
    <Content_x0020_SME xmlns="ada68458-e84c-46fc-9397-049b6a5334e6">
      <UserInfo>
        <DisplayName/>
        <AccountId xsi:nil="true"/>
        <AccountType/>
      </UserInfo>
    </Content_x0020_SME>
    <Legal_x0020_Approver_x0028_s_x0029_ xmlns="ada68458-e84c-46fc-9397-049b6a5334e6">
      <UserInfo>
        <DisplayName/>
        <AccountId xsi:nil="true"/>
        <AccountType/>
      </UserInfo>
    </Legal_x0020_Approver_x0028_s_x0029_>
    <Training_x0020_Type xmlns="ada68458-e84c-46fc-9397-049b6a5334e6" xsi:nil="true"/>
    <Deliverable xmlns="ada68458-e84c-46fc-9397-049b6a5334e6" xsi:nil="true"/>
    <Legal_x0020_Approval_x0020_rcvd_x003f_ xmlns="ada68458-e84c-46fc-9397-049b6a5334e6" xsi:nil="true"/>
    <Sent_x0020_to_x0020_client_x003f_ xmlns="ada68458-e84c-46fc-9397-049b6a5334e6" xsi:nil="true"/>
    <Distribution xmlns="ada68458-e84c-46fc-9397-049b6a5334e6" xsi:nil="true"/>
    <Notes0 xmlns="ada68458-e84c-46fc-9397-049b6a5334e6" xsi:nil="true"/>
    <Content_x0020_owner xmlns="ada68458-e84c-46fc-9397-049b6a5334e6"/>
    <Archive_x003f_ xmlns="ada68458-e84c-46fc-9397-049b6a5334e6" xsi:nil="true"/>
    <PaymentNet_x0020_Release xmlns="ada68458-e84c-46fc-9397-049b6a5334e6" xsi:nil="true"/>
    <Legal_x0020_approval_x0020_date xmlns="ada68458-e84c-46fc-9397-049b6a5334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06120-4DA5-403F-BAC3-1F00E26EE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a68458-e84c-46fc-9397-049b6a533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D8AE60-A939-4600-A824-4D209CF5A041}">
  <ds:schemaRefs>
    <ds:schemaRef ds:uri="http://purl.org/dc/elements/1.1/"/>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ada68458-e84c-46fc-9397-049b6a5334e6"/>
    <ds:schemaRef ds:uri="http://www.w3.org/XML/1998/namespace"/>
  </ds:schemaRefs>
</ds:datastoreItem>
</file>

<file path=customXml/itemProps3.xml><?xml version="1.0" encoding="utf-8"?>
<ds:datastoreItem xmlns:ds="http://schemas.openxmlformats.org/officeDocument/2006/customXml" ds:itemID="{763A08B3-DF14-4990-B40A-46D665457F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 Deep Dive1</Template>
  <TotalTime>14012</TotalTime>
  <Words>7410</Words>
  <Application>Microsoft Office PowerPoint</Application>
  <PresentationFormat>On-screen Show (4:3)</PresentationFormat>
  <Paragraphs>672</Paragraphs>
  <Slides>46</Slides>
  <Notes>46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2" baseType="lpstr">
      <vt:lpstr>Arial</vt:lpstr>
      <vt:lpstr>Calibri</vt:lpstr>
      <vt:lpstr>Trebuchet MS</vt:lpstr>
      <vt:lpstr>Theme Deep Dive1</vt:lpstr>
      <vt:lpstr>Custom Design</vt:lpstr>
      <vt:lpstr>Slide</vt:lpstr>
      <vt:lpstr>PowerPoint Presentation</vt:lpstr>
      <vt:lpstr>PowerPoint Presentation</vt:lpstr>
      <vt:lpstr>Why Change to a New Platform?</vt:lpstr>
      <vt:lpstr>…and then what happens?</vt:lpstr>
      <vt:lpstr>What Needs to be Understood?</vt:lpstr>
      <vt:lpstr>What is New in PaymentNet?</vt:lpstr>
      <vt:lpstr>NEW for CARDHOLDERS</vt:lpstr>
      <vt:lpstr>NEW for CARDHOLDERS</vt:lpstr>
      <vt:lpstr>What has Changed in PaymentNet?</vt:lpstr>
      <vt:lpstr>Changes for Cardholder</vt:lpstr>
      <vt:lpstr>What is NO Longer Available in PaymentNet?</vt:lpstr>
      <vt:lpstr>No Longer Available for Cardholders</vt:lpstr>
      <vt:lpstr>Navigating within PaymentNet ®</vt:lpstr>
      <vt:lpstr>Log In for the First Time</vt:lpstr>
      <vt:lpstr>First Time Log In Setup</vt:lpstr>
      <vt:lpstr>First Time Log In Setup</vt:lpstr>
      <vt:lpstr>First Time Log In Setup</vt:lpstr>
      <vt:lpstr>Log In from Unregistered Computer</vt:lpstr>
      <vt:lpstr>Log In from Unregistered Computer</vt:lpstr>
      <vt:lpstr>Welcome </vt:lpstr>
      <vt:lpstr>The Welcome Screen</vt:lpstr>
      <vt:lpstr>My Profile    </vt:lpstr>
      <vt:lpstr>Change Password and Security Questions</vt:lpstr>
      <vt:lpstr>Change Password and Security Questions</vt:lpstr>
      <vt:lpstr>My Profile &gt; Screen Views Tab</vt:lpstr>
      <vt:lpstr>My Profile &gt; Accounts Tab</vt:lpstr>
      <vt:lpstr>Transactions Module</vt:lpstr>
      <vt:lpstr>Transaction Submenus</vt:lpstr>
      <vt:lpstr>Manage Transactions from Transaction List Screen</vt:lpstr>
      <vt:lpstr>Query Options</vt:lpstr>
      <vt:lpstr>Multi-Select</vt:lpstr>
      <vt:lpstr>Transaction Detail &gt; General Information Tab</vt:lpstr>
      <vt:lpstr>Transaction Detail &gt; General Information Tab</vt:lpstr>
      <vt:lpstr>Accounting Codes by Line Item Level</vt:lpstr>
      <vt:lpstr>Transaction Details &gt; Addendum Details</vt:lpstr>
      <vt:lpstr>Transaction List &gt; View Statement</vt:lpstr>
      <vt:lpstr>Reports Module</vt:lpstr>
      <vt:lpstr>Report Submenus</vt:lpstr>
      <vt:lpstr>Reports</vt:lpstr>
      <vt:lpstr>Schedule a Report to Run Automatically</vt:lpstr>
      <vt:lpstr>Help Module</vt:lpstr>
      <vt:lpstr>Help for this Page – Transaction List Page</vt:lpstr>
      <vt:lpstr>Help Index</vt:lpstr>
      <vt:lpstr>Help Screen Contents Display</vt:lpstr>
      <vt:lpstr>24/7 Link to Online Help</vt:lpstr>
      <vt:lpstr>Thank you Cardholders!</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Cardholder Readiness - PA training Presentation</dc:title>
  <dc:creator>JPMorgan Chase &amp; Co.</dc:creator>
  <cp:lastModifiedBy>Poirier, Deborah.L (DOA)</cp:lastModifiedBy>
  <cp:revision>480</cp:revision>
  <dcterms:created xsi:type="dcterms:W3CDTF">2012-01-12T17:15:22Z</dcterms:created>
  <dcterms:modified xsi:type="dcterms:W3CDTF">2022-05-09T14:01:23Z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0x01010010A4E7A7CBA1C9458181260F0E3A6E8B</vt:lpwstr>
  </property>
</Properties>
</file>